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09" r:id="rId2"/>
    <p:sldId id="306" r:id="rId3"/>
    <p:sldId id="314" r:id="rId4"/>
    <p:sldId id="316" r:id="rId5"/>
    <p:sldId id="354" r:id="rId6"/>
    <p:sldId id="353" r:id="rId7"/>
    <p:sldId id="355" r:id="rId8"/>
    <p:sldId id="356" r:id="rId9"/>
    <p:sldId id="321" r:id="rId10"/>
    <p:sldId id="342" r:id="rId11"/>
    <p:sldId id="359" r:id="rId12"/>
    <p:sldId id="360" r:id="rId13"/>
    <p:sldId id="361" r:id="rId14"/>
    <p:sldId id="362" r:id="rId15"/>
    <p:sldId id="363" r:id="rId16"/>
    <p:sldId id="358"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73B8F-1535-4EEA-9093-C21D9F63A3DC}" type="datetimeFigureOut">
              <a:rPr lang="ru-RU" smtClean="0"/>
              <a:pPr/>
              <a:t>11.09.2018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3CB152-F09F-488E-979A-6E521A9FD9DD}" type="slidenum">
              <a:rPr lang="ru-RU" smtClean="0"/>
              <a:pPr/>
              <a:t>‹#›</a:t>
            </a:fld>
            <a:endParaRPr lang="ru-RU"/>
          </a:p>
        </p:txBody>
      </p:sp>
    </p:spTree>
    <p:extLst>
      <p:ext uri="{BB962C8B-B14F-4D97-AF65-F5344CB8AC3E}">
        <p14:creationId xmlns:p14="http://schemas.microsoft.com/office/powerpoint/2010/main" val="78633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877AE0D-FFC3-4499-ADA3-106A4F4EC9A6}" type="datetimeFigureOut">
              <a:rPr lang="en-US"/>
              <a:pPr>
                <a:defRPr/>
              </a:pPr>
              <a:t>9/11/2018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DB1E0C-3EB2-4AB0-B96F-1319C7805729}" type="slidenum">
              <a:rPr lang="en-US"/>
              <a:pPr>
                <a:defRPr/>
              </a:pPr>
              <a:t>‹#›</a:t>
            </a:fld>
            <a:endParaRPr lang="en-US"/>
          </a:p>
        </p:txBody>
      </p:sp>
    </p:spTree>
  </p:cSld>
  <p:clrMapOvr>
    <a:masterClrMapping/>
  </p:clrMapOvr>
  <p:transition advClick="0" advTm="5000">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0ACDB4-DD70-4A86-87C0-8EBC6D109778}" type="datetimeFigureOut">
              <a:rPr lang="en-US"/>
              <a:pPr>
                <a:defRPr/>
              </a:pPr>
              <a:t>9/11/2018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B245BF-29E3-4EE2-A3F8-EBE81DA690CD}" type="slidenum">
              <a:rPr lang="en-US"/>
              <a:pPr>
                <a:defRPr/>
              </a:pPr>
              <a:t>‹#›</a:t>
            </a:fld>
            <a:endParaRPr lang="en-US"/>
          </a:p>
        </p:txBody>
      </p:sp>
    </p:spTree>
  </p:cSld>
  <p:clrMapOvr>
    <a:masterClrMapping/>
  </p:clrMapOvr>
  <p:transition advClick="0" advTm="5000">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7F0511-8A29-4AD4-B115-9E3006ADD6D8}" type="datetimeFigureOut">
              <a:rPr lang="en-US"/>
              <a:pPr>
                <a:defRPr/>
              </a:pPr>
              <a:t>9/11/2018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EDF8FE-0242-4DBB-A16A-FB2983EE02F3}" type="slidenum">
              <a:rPr lang="en-US"/>
              <a:pPr>
                <a:defRPr/>
              </a:pPr>
              <a:t>‹#›</a:t>
            </a:fld>
            <a:endParaRPr lang="en-US"/>
          </a:p>
        </p:txBody>
      </p:sp>
    </p:spTree>
  </p:cSld>
  <p:clrMapOvr>
    <a:masterClrMapping/>
  </p:clrMapOvr>
  <p:transition advClick="0" advTm="500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98C3A8-7426-4FCF-B204-FD101139CE0B}" type="datetimeFigureOut">
              <a:rPr lang="en-US"/>
              <a:pPr>
                <a:defRPr/>
              </a:pPr>
              <a:t>9/11/2018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D9671A-1F21-456E-A038-D6AD597493C6}" type="slidenum">
              <a:rPr lang="en-US"/>
              <a:pPr>
                <a:defRPr/>
              </a:pPr>
              <a:t>‹#›</a:t>
            </a:fld>
            <a:endParaRPr lang="en-US"/>
          </a:p>
        </p:txBody>
      </p:sp>
    </p:spTree>
  </p:cSld>
  <p:clrMapOvr>
    <a:masterClrMapping/>
  </p:clrMapOvr>
  <p:transition advClick="0" advTm="5000">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8856D1-B9F5-4FB7-8B87-16F0EDB3C645}" type="datetimeFigureOut">
              <a:rPr lang="en-US"/>
              <a:pPr>
                <a:defRPr/>
              </a:pPr>
              <a:t>9/11/2018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9F34CF-D6D5-434A-ABAC-3F137697C991}" type="slidenum">
              <a:rPr lang="en-US"/>
              <a:pPr>
                <a:defRPr/>
              </a:pPr>
              <a:t>‹#›</a:t>
            </a:fld>
            <a:endParaRPr lang="en-US"/>
          </a:p>
        </p:txBody>
      </p:sp>
    </p:spTree>
  </p:cSld>
  <p:clrMapOvr>
    <a:masterClrMapping/>
  </p:clrMapOvr>
  <p:transition advClick="0" advTm="5000">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0F77A3D-F393-4C7C-9EA7-512F1ABADCD9}" type="datetimeFigureOut">
              <a:rPr lang="en-US"/>
              <a:pPr>
                <a:defRPr/>
              </a:pPr>
              <a:t>9/11/2018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74C865-A969-4BC6-9460-1C71FEC44260}" type="slidenum">
              <a:rPr lang="en-US"/>
              <a:pPr>
                <a:defRPr/>
              </a:pPr>
              <a:t>‹#›</a:t>
            </a:fld>
            <a:endParaRPr lang="en-US"/>
          </a:p>
        </p:txBody>
      </p:sp>
    </p:spTree>
  </p:cSld>
  <p:clrMapOvr>
    <a:masterClrMapping/>
  </p:clrMapOvr>
  <p:transition advClick="0" advTm="500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2663C30-1DB7-4128-99C6-327EAE123C18}" type="datetimeFigureOut">
              <a:rPr lang="en-US"/>
              <a:pPr>
                <a:defRPr/>
              </a:pPr>
              <a:t>9/11/2018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C024866-EAA9-435A-8820-85EC4C45BC9F}" type="slidenum">
              <a:rPr lang="en-US"/>
              <a:pPr>
                <a:defRPr/>
              </a:pPr>
              <a:t>‹#›</a:t>
            </a:fld>
            <a:endParaRPr lang="en-US"/>
          </a:p>
        </p:txBody>
      </p:sp>
    </p:spTree>
  </p:cSld>
  <p:clrMapOvr>
    <a:masterClrMapping/>
  </p:clrMapOvr>
  <p:transition advClick="0" advTm="500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68006E-564D-489D-86F8-7853D6F7DD0F}" type="datetimeFigureOut">
              <a:rPr lang="en-US"/>
              <a:pPr>
                <a:defRPr/>
              </a:pPr>
              <a:t>9/11/2018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CCDD2D-9410-4FCE-9B85-2E1651C23FBC}" type="slidenum">
              <a:rPr lang="en-US"/>
              <a:pPr>
                <a:defRPr/>
              </a:pPr>
              <a:t>‹#›</a:t>
            </a:fld>
            <a:endParaRPr lang="en-US"/>
          </a:p>
        </p:txBody>
      </p:sp>
    </p:spTree>
  </p:cSld>
  <p:clrMapOvr>
    <a:masterClrMapping/>
  </p:clrMapOvr>
  <p:transition advClick="0" advTm="5000">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4F5E6E-A48A-4052-B15E-6E25797A9ED9}" type="datetimeFigureOut">
              <a:rPr lang="en-US"/>
              <a:pPr>
                <a:defRPr/>
              </a:pPr>
              <a:t>9/11/2018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83B9D9-7132-45F8-97EF-AEA67FBFB3DE}" type="slidenum">
              <a:rPr lang="en-US"/>
              <a:pPr>
                <a:defRPr/>
              </a:pPr>
              <a:t>‹#›</a:t>
            </a:fld>
            <a:endParaRPr lang="en-US"/>
          </a:p>
        </p:txBody>
      </p:sp>
    </p:spTree>
  </p:cSld>
  <p:clrMapOvr>
    <a:masterClrMapping/>
  </p:clrMapOvr>
  <p:transition advClick="0" advTm="5000">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BC6B79-0C5A-421D-8D4E-7419AEB8ADB0}" type="datetimeFigureOut">
              <a:rPr lang="en-US"/>
              <a:pPr>
                <a:defRPr/>
              </a:pPr>
              <a:t>9/11/2018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7F644D-4575-4DF0-8024-399CA866038F}" type="slidenum">
              <a:rPr lang="en-US"/>
              <a:pPr>
                <a:defRPr/>
              </a:pPr>
              <a:t>‹#›</a:t>
            </a:fld>
            <a:endParaRPr lang="en-US"/>
          </a:p>
        </p:txBody>
      </p:sp>
    </p:spTree>
  </p:cSld>
  <p:clrMapOvr>
    <a:masterClrMapping/>
  </p:clrMapOvr>
  <p:transition advClick="0" advTm="5000">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71A479-5F70-4183-973B-314D47AE632C}" type="datetimeFigureOut">
              <a:rPr lang="en-US"/>
              <a:pPr>
                <a:defRPr/>
              </a:pPr>
              <a:t>9/11/2018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7439AF-01B9-4632-9B8D-6FE0936D8DD1}" type="slidenum">
              <a:rPr lang="en-US"/>
              <a:pPr>
                <a:defRPr/>
              </a:pPr>
              <a:t>‹#›</a:t>
            </a:fld>
            <a:endParaRPr lang="en-US"/>
          </a:p>
        </p:txBody>
      </p:sp>
    </p:spTree>
  </p:cSld>
  <p:clrMapOvr>
    <a:masterClrMapping/>
  </p:clrMapOvr>
  <p:transition advClick="0" advTm="5000">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21CCB32-FEF8-4F39-A4B4-46187D0C900B}" type="datetimeFigureOut">
              <a:rPr lang="en-US"/>
              <a:pPr>
                <a:defRPr/>
              </a:pPr>
              <a:t>9/11/2018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7FA30D8-21EA-48D3-9DCA-6B1BD7A476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5000">
    <p:circl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0" y="0"/>
            <a:ext cx="9156420" cy="6858000"/>
          </a:xfrm>
          <a:prstGeom prst="rect">
            <a:avLst/>
          </a:prstGeom>
        </p:spPr>
      </p:pic>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1494" y="1412776"/>
            <a:ext cx="5328592" cy="5373216"/>
          </a:xfrm>
          <a:prstGeom prst="rect">
            <a:avLst/>
          </a:prstGeom>
        </p:spPr>
      </p:pic>
      <p:sp>
        <p:nvSpPr>
          <p:cNvPr id="22" name="Заголовок 21"/>
          <p:cNvSpPr>
            <a:spLocks noGrp="1"/>
          </p:cNvSpPr>
          <p:nvPr>
            <p:ph type="title"/>
          </p:nvPr>
        </p:nvSpPr>
        <p:spPr>
          <a:xfrm>
            <a:off x="285720" y="642918"/>
            <a:ext cx="8501122" cy="774720"/>
          </a:xfrm>
        </p:spPr>
        <p:txBody>
          <a:bodyPr>
            <a:noAutofit/>
          </a:bodyPr>
          <a:lstStyle/>
          <a:p>
            <a:pPr algn="ctr"/>
            <a:r>
              <a:rPr lang="ru-RU" sz="4000" b="1" i="1" dirty="0" smtClean="0">
                <a:solidFill>
                  <a:srgbClr val="7030A0"/>
                </a:solidFill>
                <a:latin typeface="Franklin Gothic Heavy" panose="020B0903020102020204" pitchFamily="34" charset="0"/>
                <a:cs typeface="Times New Roman" panose="02020603050405020304" pitchFamily="18" charset="0"/>
              </a:rPr>
              <a:t>Психологическая служба </a:t>
            </a:r>
            <a:br>
              <a:rPr lang="ru-RU" sz="4000" b="1" i="1" dirty="0" smtClean="0">
                <a:solidFill>
                  <a:srgbClr val="7030A0"/>
                </a:solidFill>
                <a:latin typeface="Franklin Gothic Heavy" panose="020B0903020102020204" pitchFamily="34" charset="0"/>
                <a:cs typeface="Times New Roman" panose="02020603050405020304" pitchFamily="18" charset="0"/>
              </a:rPr>
            </a:br>
            <a:r>
              <a:rPr lang="ru-RU" sz="4000" b="1" i="1" dirty="0" smtClean="0">
                <a:solidFill>
                  <a:srgbClr val="7030A0"/>
                </a:solidFill>
                <a:latin typeface="Franklin Gothic Heavy" panose="020B0903020102020204" pitchFamily="34" charset="0"/>
                <a:cs typeface="Times New Roman" panose="02020603050405020304" pitchFamily="18" charset="0"/>
              </a:rPr>
              <a:t>МКДОУ №451</a:t>
            </a:r>
            <a:endParaRPr lang="ru-RU" sz="4000" b="1" dirty="0">
              <a:solidFill>
                <a:srgbClr val="7030A0"/>
              </a:solidFill>
              <a:latin typeface="Franklin Gothic Heavy" panose="020B0903020102020204" pitchFamily="34" charset="0"/>
              <a:cs typeface="Times New Roman" panose="02020603050405020304" pitchFamily="18" charset="0"/>
            </a:endParaRPr>
          </a:p>
        </p:txBody>
      </p:sp>
    </p:spTree>
    <p:extLst>
      <p:ext uri="{BB962C8B-B14F-4D97-AF65-F5344CB8AC3E}">
        <p14:creationId xmlns:p14="http://schemas.microsoft.com/office/powerpoint/2010/main" val="128209111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ru-RU" altLang="ru-RU" smtClean="0"/>
          </a:p>
        </p:txBody>
      </p:sp>
      <p:sp>
        <p:nvSpPr>
          <p:cNvPr id="14339" name="Rectangle 3"/>
          <p:cNvSpPr>
            <a:spLocks noGrp="1" noChangeArrowheads="1"/>
          </p:cNvSpPr>
          <p:nvPr>
            <p:ph idx="1"/>
          </p:nvPr>
        </p:nvSpPr>
        <p:spPr/>
        <p:txBody>
          <a:bodyPr/>
          <a:lstStyle/>
          <a:p>
            <a:pPr eaLnBrk="1" hangingPunct="1"/>
            <a:endParaRPr lang="ru-RU" altLang="ru-RU" smtClean="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51315" y="332656"/>
            <a:ext cx="8856984" cy="6617196"/>
          </a:xfrm>
          <a:prstGeom prst="rect">
            <a:avLst/>
          </a:prstGeom>
        </p:spPr>
        <p:txBody>
          <a:bodyPr wrap="square">
            <a:spAutoFit/>
          </a:bodyPr>
          <a:lstStyle/>
          <a:p>
            <a:pPr algn="ctr"/>
            <a:r>
              <a:rPr lang="ru-RU" sz="3600" b="1" dirty="0" smtClean="0">
                <a:solidFill>
                  <a:srgbClr val="FFFF00"/>
                </a:solidFill>
                <a:latin typeface="Times New Roman" panose="02020603050405020304" pitchFamily="18" charset="0"/>
                <a:cs typeface="Times New Roman" panose="02020603050405020304" pitchFamily="18" charset="0"/>
              </a:rPr>
              <a:t>Портрет ребёнка, </a:t>
            </a:r>
          </a:p>
          <a:p>
            <a:pPr algn="ctr"/>
            <a:r>
              <a:rPr lang="ru-RU" sz="3000" b="1" dirty="0" smtClean="0">
                <a:solidFill>
                  <a:srgbClr val="FFFF00"/>
                </a:solidFill>
                <a:latin typeface="Times New Roman" panose="02020603050405020304" pitchFamily="18" charset="0"/>
                <a:cs typeface="Times New Roman" panose="02020603050405020304" pitchFamily="18" charset="0"/>
              </a:rPr>
              <a:t>который быстро адаптируется к ДОУ:</a:t>
            </a:r>
          </a:p>
          <a:p>
            <a:pPr marL="457200" indent="-457200">
              <a:buFont typeface="Wingdings" panose="05000000000000000000" pitchFamily="2" charset="2"/>
              <a:buChar char="v"/>
            </a:pPr>
            <a:r>
              <a:rPr lang="ru-RU" sz="3000" b="1" dirty="0" smtClean="0">
                <a:solidFill>
                  <a:srgbClr val="FFFF00"/>
                </a:solidFill>
                <a:latin typeface="Times New Roman" panose="02020603050405020304" pitchFamily="18" charset="0"/>
                <a:cs typeface="Times New Roman" panose="02020603050405020304" pitchFamily="18" charset="0"/>
              </a:rPr>
              <a:t>Ребёнок, родители которого сами позитивно относятся к детскому саду;</a:t>
            </a:r>
          </a:p>
          <a:p>
            <a:pPr marL="457200" indent="-457200">
              <a:buFont typeface="Wingdings" panose="05000000000000000000" pitchFamily="2" charset="2"/>
              <a:buChar char="v"/>
            </a:pPr>
            <a:r>
              <a:rPr lang="ru-RU" sz="3000" b="1" dirty="0" smtClean="0">
                <a:solidFill>
                  <a:srgbClr val="FFFF00"/>
                </a:solidFill>
                <a:latin typeface="Times New Roman" panose="02020603050405020304" pitchFamily="18" charset="0"/>
                <a:cs typeface="Times New Roman" panose="02020603050405020304" pitchFamily="18" charset="0"/>
              </a:rPr>
              <a:t>Ребёнок 3-4 лет, начинающие уже осознанно ходить в детский сад;</a:t>
            </a:r>
          </a:p>
          <a:p>
            <a:pPr marL="457200" indent="-457200">
              <a:buFont typeface="Wingdings" panose="05000000000000000000" pitchFamily="2" charset="2"/>
              <a:buChar char="v"/>
            </a:pPr>
            <a:r>
              <a:rPr lang="ru-RU" sz="3000" b="1" dirty="0" smtClean="0">
                <a:solidFill>
                  <a:srgbClr val="FFFF00"/>
                </a:solidFill>
                <a:latin typeface="Times New Roman" panose="02020603050405020304" pitchFamily="18" charset="0"/>
                <a:cs typeface="Times New Roman" panose="02020603050405020304" pitchFamily="18" charset="0"/>
              </a:rPr>
              <a:t>Ребёнок, у которого с родителями доверительные отношения;</a:t>
            </a:r>
          </a:p>
          <a:p>
            <a:pPr marL="457200" indent="-457200">
              <a:buFont typeface="Wingdings" panose="05000000000000000000" pitchFamily="2" charset="2"/>
              <a:buChar char="v"/>
            </a:pPr>
            <a:r>
              <a:rPr lang="ru-RU" sz="3000" b="1" dirty="0" smtClean="0">
                <a:solidFill>
                  <a:srgbClr val="FFFF00"/>
                </a:solidFill>
                <a:latin typeface="Times New Roman" panose="02020603050405020304" pitchFamily="18" charset="0"/>
                <a:cs typeface="Times New Roman" panose="02020603050405020304" pitchFamily="18" charset="0"/>
              </a:rPr>
              <a:t>Ребёнок общительный, здоровый, хорошо развитый, самостоятельный;</a:t>
            </a:r>
          </a:p>
          <a:p>
            <a:pPr marL="457200" indent="-457200">
              <a:buFont typeface="Wingdings" panose="05000000000000000000" pitchFamily="2" charset="2"/>
              <a:buChar char="v"/>
            </a:pPr>
            <a:r>
              <a:rPr lang="ru-RU" sz="3000" b="1" dirty="0" smtClean="0">
                <a:solidFill>
                  <a:srgbClr val="FFFF00"/>
                </a:solidFill>
                <a:latin typeface="Times New Roman" panose="02020603050405020304" pitchFamily="18" charset="0"/>
                <a:cs typeface="Times New Roman" panose="02020603050405020304" pitchFamily="18" charset="0"/>
              </a:rPr>
              <a:t>Ребёнок, часто посещающий родственников, знакомых;</a:t>
            </a:r>
          </a:p>
          <a:p>
            <a:pPr marL="457200" indent="-457200">
              <a:buFont typeface="Wingdings" panose="05000000000000000000" pitchFamily="2" charset="2"/>
              <a:buChar char="v"/>
            </a:pPr>
            <a:r>
              <a:rPr lang="ru-RU" sz="3000" b="1" dirty="0" smtClean="0">
                <a:solidFill>
                  <a:srgbClr val="FFFF00"/>
                </a:solidFill>
                <a:latin typeface="Times New Roman" panose="02020603050405020304" pitchFamily="18" charset="0"/>
                <a:cs typeface="Times New Roman" panose="02020603050405020304" pitchFamily="18" charset="0"/>
              </a:rPr>
              <a:t>Ребёнок, чей режим дня схож с детсадовским.</a:t>
            </a:r>
            <a:endParaRPr lang="ru-RU" sz="2800" b="1" dirty="0" smtClean="0">
              <a:solidFill>
                <a:srgbClr val="FF0000"/>
              </a:solidFill>
              <a:latin typeface="Times New Roman" panose="02020603050405020304" pitchFamily="18" charset="0"/>
              <a:cs typeface="Times New Roman" panose="02020603050405020304" pitchFamily="18" charset="0"/>
            </a:endParaRPr>
          </a:p>
          <a:p>
            <a:pPr marL="457200" indent="-457200" algn="ctr">
              <a:buFont typeface="Wingdings" panose="05000000000000000000" pitchFamily="2" charset="2"/>
              <a:buChar char="v"/>
            </a:pPr>
            <a:endParaRPr lang="ru-RU" sz="2800" b="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C:\Users\1\Desktop\images (4).jpg"/>
          <p:cNvPicPr>
            <a:picLocks noChangeAspect="1" noChangeArrowheads="1"/>
          </p:cNvPicPr>
          <p:nvPr/>
        </p:nvPicPr>
        <p:blipFill rotWithShape="1">
          <a:blip r:embed="rId3">
            <a:extLst>
              <a:ext uri="{28A0092B-C50C-407E-A947-70E740481C1C}">
                <a14:useLocalDpi xmlns:a14="http://schemas.microsoft.com/office/drawing/2010/main" val="0"/>
              </a:ext>
            </a:extLst>
          </a:blip>
          <a:srcRect t="6314"/>
          <a:stretch/>
        </p:blipFill>
        <p:spPr bwMode="auto">
          <a:xfrm>
            <a:off x="6732240" y="2774979"/>
            <a:ext cx="1854448" cy="1308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645734"/>
      </p:ext>
    </p:extLst>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189910599"/>
              </p:ext>
            </p:extLst>
          </p:nvPr>
        </p:nvGraphicFramePr>
        <p:xfrm>
          <a:off x="179512" y="188640"/>
          <a:ext cx="8784976" cy="6669360"/>
        </p:xfrm>
        <a:graphic>
          <a:graphicData uri="http://schemas.openxmlformats.org/presentationml/2006/ole">
            <mc:AlternateContent xmlns:mc="http://schemas.openxmlformats.org/markup-compatibility/2006">
              <mc:Choice xmlns:v="urn:schemas-microsoft-com:vml" Requires="v">
                <p:oleObj spid="_x0000_s2053" name="Document" r:id="rId3" imgW="9302351" imgH="5843107" progId="Word.Document.8">
                  <p:embed/>
                </p:oleObj>
              </mc:Choice>
              <mc:Fallback>
                <p:oleObj name="Document" r:id="rId3" imgW="9302351" imgH="5843107" progId="Word.Document.8">
                  <p:embed/>
                  <p:pic>
                    <p:nvPicPr>
                      <p:cNvPr id="0" name="Объект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8640"/>
                        <a:ext cx="8784976" cy="666936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6072223"/>
      </p:ext>
    </p:extLst>
  </p:cSld>
  <p:clrMapOvr>
    <a:masterClrMapping/>
  </p:clrMapOvr>
  <p:transition advClick="0" advTm="5000">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64211093"/>
              </p:ext>
            </p:extLst>
          </p:nvPr>
        </p:nvGraphicFramePr>
        <p:xfrm>
          <a:off x="323528" y="298289"/>
          <a:ext cx="8712967" cy="6443079"/>
        </p:xfrm>
        <a:graphic>
          <a:graphicData uri="http://schemas.openxmlformats.org/presentationml/2006/ole">
            <mc:AlternateContent xmlns:mc="http://schemas.openxmlformats.org/markup-compatibility/2006">
              <mc:Choice xmlns:v="urn:schemas-microsoft-com:vml" Requires="v">
                <p:oleObj spid="_x0000_s4099" name="Документ" r:id="rId3" imgW="9764607" imgH="7196781" progId="Word.Document.12">
                  <p:embed/>
                </p:oleObj>
              </mc:Choice>
              <mc:Fallback>
                <p:oleObj name="Документ" r:id="rId3" imgW="9764607" imgH="7196781" progId="Word.Document.12">
                  <p:embed/>
                  <p:pic>
                    <p:nvPicPr>
                      <p:cNvPr id="0" name=""/>
                      <p:cNvPicPr/>
                      <p:nvPr/>
                    </p:nvPicPr>
                    <p:blipFill>
                      <a:blip r:embed="rId4"/>
                      <a:stretch>
                        <a:fillRect/>
                      </a:stretch>
                    </p:blipFill>
                    <p:spPr>
                      <a:xfrm>
                        <a:off x="323528" y="298289"/>
                        <a:ext cx="8712967" cy="6443079"/>
                      </a:xfrm>
                      <a:prstGeom prst="rect">
                        <a:avLst/>
                      </a:prstGeom>
                    </p:spPr>
                  </p:pic>
                </p:oleObj>
              </mc:Fallback>
            </mc:AlternateContent>
          </a:graphicData>
        </a:graphic>
      </p:graphicFrame>
    </p:spTree>
    <p:extLst>
      <p:ext uri="{BB962C8B-B14F-4D97-AF65-F5344CB8AC3E}">
        <p14:creationId xmlns:p14="http://schemas.microsoft.com/office/powerpoint/2010/main" val="45488877"/>
      </p:ext>
    </p:extLst>
  </p:cSld>
  <p:clrMapOvr>
    <a:masterClrMapping/>
  </p:clrMapOvr>
  <p:transition advClick="0" advTm="5000">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89166908"/>
              </p:ext>
            </p:extLst>
          </p:nvPr>
        </p:nvGraphicFramePr>
        <p:xfrm>
          <a:off x="323529" y="583814"/>
          <a:ext cx="8640960" cy="6210032"/>
        </p:xfrm>
        <a:graphic>
          <a:graphicData uri="http://schemas.openxmlformats.org/drawingml/2006/table">
            <a:tbl>
              <a:tblPr firstRow="1" firstCol="1" bandRow="1"/>
              <a:tblGrid>
                <a:gridCol w="1122031"/>
                <a:gridCol w="407750"/>
                <a:gridCol w="327811"/>
                <a:gridCol w="327811"/>
                <a:gridCol w="488839"/>
                <a:gridCol w="571079"/>
                <a:gridCol w="655620"/>
                <a:gridCol w="407175"/>
                <a:gridCol w="655620"/>
                <a:gridCol w="733835"/>
                <a:gridCol w="407750"/>
                <a:gridCol w="733835"/>
                <a:gridCol w="488839"/>
                <a:gridCol w="407750"/>
                <a:gridCol w="488839"/>
                <a:gridCol w="416376"/>
              </a:tblGrid>
              <a:tr h="419652">
                <a:tc>
                  <a:txBody>
                    <a:bodyPr/>
                    <a:lstStyle/>
                    <a:p>
                      <a:pPr algn="ctr">
                        <a:lnSpc>
                          <a:spcPct val="115000"/>
                        </a:lnSpc>
                        <a:spcAft>
                          <a:spcPts val="0"/>
                        </a:spcAft>
                      </a:pPr>
                      <a:r>
                        <a:rPr lang="ru-RU" sz="1000" dirty="0">
                          <a:effectLst/>
                          <a:latin typeface="Times New Roman"/>
                          <a:ea typeface="Calibri"/>
                          <a:cs typeface="Times New Roman"/>
                        </a:rPr>
                        <a:t>Ф.И.  РЕБЕНКА</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5">
                  <a:txBody>
                    <a:bodyPr/>
                    <a:lstStyle/>
                    <a:p>
                      <a:pPr algn="ctr">
                        <a:lnSpc>
                          <a:spcPct val="115000"/>
                        </a:lnSpc>
                        <a:spcAft>
                          <a:spcPts val="0"/>
                        </a:spcAft>
                      </a:pPr>
                      <a:r>
                        <a:rPr lang="ru-RU" sz="1400">
                          <a:effectLst/>
                          <a:latin typeface="Times New Roman"/>
                          <a:ea typeface="Calibri"/>
                          <a:cs typeface="Times New Roman"/>
                        </a:rPr>
                        <a:t>Психологические критерии адаптированности ребенка к дошкольному учреждению</a:t>
                      </a:r>
                      <a:endParaRPr lang="ru-RU" sz="14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73771">
                <a:tc>
                  <a:txBody>
                    <a:bodyPr/>
                    <a:lstStyle/>
                    <a:p>
                      <a:pPr algn="ctr">
                        <a:lnSpc>
                          <a:spcPct val="115000"/>
                        </a:lnSpc>
                        <a:spcAft>
                          <a:spcPts val="0"/>
                        </a:spcAft>
                      </a:pPr>
                      <a:r>
                        <a:rPr lang="ru-RU" sz="1000">
                          <a:effectLst/>
                          <a:latin typeface="Times New Roman"/>
                          <a:ea typeface="Calibri"/>
                          <a:cs typeface="Times New Roman"/>
                        </a:rPr>
                        <a:t> </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a:lnSpc>
                          <a:spcPct val="115000"/>
                        </a:lnSpc>
                        <a:spcAft>
                          <a:spcPts val="0"/>
                        </a:spcAft>
                      </a:pPr>
                      <a:endParaRPr lang="ru-RU" sz="1400" dirty="0" smtClean="0">
                        <a:effectLst/>
                        <a:latin typeface="Times New Roman"/>
                        <a:ea typeface="Calibri"/>
                        <a:cs typeface="Times New Roman"/>
                      </a:endParaRPr>
                    </a:p>
                    <a:p>
                      <a:pPr algn="ctr">
                        <a:lnSpc>
                          <a:spcPct val="115000"/>
                        </a:lnSpc>
                        <a:spcAft>
                          <a:spcPts val="0"/>
                        </a:spcAft>
                      </a:pPr>
                      <a:r>
                        <a:rPr lang="ru-RU" sz="1400" dirty="0" smtClean="0">
                          <a:effectLst/>
                          <a:latin typeface="Times New Roman"/>
                          <a:ea typeface="Calibri"/>
                          <a:cs typeface="Times New Roman"/>
                        </a:rPr>
                        <a:t>Общий </a:t>
                      </a:r>
                      <a:r>
                        <a:rPr lang="ru-RU" sz="1400" dirty="0">
                          <a:effectLst/>
                          <a:latin typeface="Times New Roman"/>
                          <a:ea typeface="Calibri"/>
                          <a:cs typeface="Times New Roman"/>
                        </a:rPr>
                        <a:t>эмоциональный фон поведения</a:t>
                      </a:r>
                      <a:endParaRPr lang="ru-RU" sz="1400" dirty="0">
                        <a:effectLst/>
                        <a:latin typeface="Calibri"/>
                        <a:ea typeface="Calibri"/>
                        <a:cs typeface="Times New Roman"/>
                      </a:endParaRPr>
                    </a:p>
                    <a:p>
                      <a:pPr algn="ctr">
                        <a:lnSpc>
                          <a:spcPct val="115000"/>
                        </a:lnSpc>
                        <a:spcAft>
                          <a:spcPts val="0"/>
                        </a:spcAft>
                      </a:pPr>
                      <a:r>
                        <a:rPr lang="ru-RU" sz="1400" dirty="0">
                          <a:effectLst/>
                          <a:latin typeface="Times New Roman"/>
                          <a:ea typeface="Calibri"/>
                          <a:cs typeface="Times New Roman"/>
                        </a:rPr>
                        <a:t> </a:t>
                      </a:r>
                      <a:endParaRPr lang="ru-RU" sz="14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hMerge="1">
                  <a:txBody>
                    <a:bodyPr/>
                    <a:lstStyle/>
                    <a:p>
                      <a:endParaRPr lang="ru-RU"/>
                    </a:p>
                  </a:txBody>
                  <a:tcPr/>
                </a:tc>
                <a:tc rowSpan="2" hMerge="1">
                  <a:txBody>
                    <a:bodyPr/>
                    <a:lstStyle/>
                    <a:p>
                      <a:endParaRPr lang="ru-RU"/>
                    </a:p>
                  </a:txBody>
                  <a:tcPr/>
                </a:tc>
                <a:tc gridSpan="12">
                  <a:txBody>
                    <a:bodyPr/>
                    <a:lstStyle/>
                    <a:p>
                      <a:pPr algn="ctr">
                        <a:lnSpc>
                          <a:spcPct val="115000"/>
                        </a:lnSpc>
                        <a:spcAft>
                          <a:spcPts val="0"/>
                        </a:spcAft>
                      </a:pPr>
                      <a:r>
                        <a:rPr lang="ru-RU" sz="1400" dirty="0">
                          <a:effectLst/>
                          <a:latin typeface="Times New Roman"/>
                          <a:ea typeface="Calibri"/>
                          <a:cs typeface="Times New Roman"/>
                        </a:rPr>
                        <a:t>Наблюдение за ребенком</a:t>
                      </a:r>
                      <a:endParaRPr lang="ru-RU" sz="14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76111">
                <a:tc>
                  <a:txBody>
                    <a:bodyPr/>
                    <a:lstStyle/>
                    <a:p>
                      <a:pPr algn="ctr">
                        <a:lnSpc>
                          <a:spcPct val="115000"/>
                        </a:lnSpc>
                        <a:spcAft>
                          <a:spcPts val="0"/>
                        </a:spcAft>
                      </a:pPr>
                      <a:r>
                        <a:rPr lang="ru-RU" sz="1000">
                          <a:effectLst/>
                          <a:latin typeface="Times New Roman"/>
                          <a:ea typeface="Calibri"/>
                          <a:cs typeface="Times New Roman"/>
                        </a:rPr>
                        <a:t> </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vMerge="1">
                  <a:txBody>
                    <a:bodyPr/>
                    <a:lstStyle/>
                    <a:p>
                      <a:pPr algn="ctr">
                        <a:lnSpc>
                          <a:spcPct val="115000"/>
                        </a:lnSpc>
                        <a:spcAft>
                          <a:spcPts val="0"/>
                        </a:spcAft>
                      </a:pPr>
                      <a:endParaRPr lang="ru-RU" sz="14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ru-RU"/>
                    </a:p>
                  </a:txBody>
                  <a:tcPr/>
                </a:tc>
                <a:tc hMerge="1" vMerge="1">
                  <a:txBody>
                    <a:bodyPr/>
                    <a:lstStyle/>
                    <a:p>
                      <a:endParaRPr lang="ru-RU"/>
                    </a:p>
                  </a:txBody>
                  <a:tcPr/>
                </a:tc>
                <a:tc gridSpan="3">
                  <a:txBody>
                    <a:bodyPr/>
                    <a:lstStyle/>
                    <a:p>
                      <a:pPr algn="ctr">
                        <a:lnSpc>
                          <a:spcPct val="115000"/>
                        </a:lnSpc>
                        <a:spcAft>
                          <a:spcPts val="0"/>
                        </a:spcAft>
                      </a:pPr>
                      <a:r>
                        <a:rPr lang="ru-RU" sz="1400" dirty="0">
                          <a:effectLst/>
                          <a:latin typeface="Times New Roman"/>
                          <a:ea typeface="Calibri"/>
                          <a:cs typeface="Times New Roman"/>
                        </a:rPr>
                        <a:t>Познавательная и игровая деятельность</a:t>
                      </a:r>
                      <a:endParaRPr lang="ru-RU" sz="14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400" dirty="0">
                          <a:effectLst/>
                          <a:latin typeface="Times New Roman"/>
                          <a:ea typeface="Calibri"/>
                          <a:cs typeface="Times New Roman"/>
                        </a:rPr>
                        <a:t>Взаимоотношения со взрослыми</a:t>
                      </a:r>
                      <a:endParaRPr lang="ru-RU" sz="14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400" dirty="0">
                          <a:effectLst/>
                          <a:latin typeface="Times New Roman"/>
                          <a:ea typeface="Calibri"/>
                          <a:cs typeface="Times New Roman"/>
                        </a:rPr>
                        <a:t>Взаимоотношения с детьми</a:t>
                      </a:r>
                      <a:endParaRPr lang="ru-RU" sz="14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ru-RU"/>
                    </a:p>
                  </a:txBody>
                  <a:tcPr/>
                </a:tc>
                <a:tc hMerge="1">
                  <a:txBody>
                    <a:bodyPr/>
                    <a:lstStyle/>
                    <a:p>
                      <a:endParaRPr lang="ru-RU"/>
                    </a:p>
                  </a:txBody>
                  <a:tcPr/>
                </a:tc>
                <a:tc gridSpan="3">
                  <a:txBody>
                    <a:bodyPr/>
                    <a:lstStyle/>
                    <a:p>
                      <a:pPr algn="ctr">
                        <a:lnSpc>
                          <a:spcPct val="115000"/>
                        </a:lnSpc>
                        <a:spcAft>
                          <a:spcPts val="0"/>
                        </a:spcAft>
                      </a:pPr>
                      <a:r>
                        <a:rPr lang="ru-RU" sz="1400" dirty="0">
                          <a:effectLst/>
                          <a:latin typeface="Times New Roman"/>
                          <a:ea typeface="Calibri"/>
                          <a:cs typeface="Times New Roman"/>
                        </a:rPr>
                        <a:t>Реакция на изменение привычной ситуации</a:t>
                      </a:r>
                      <a:endParaRPr lang="ru-RU" sz="14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ru-RU"/>
                    </a:p>
                  </a:txBody>
                  <a:tcPr/>
                </a:tc>
                <a:tc hMerge="1">
                  <a:txBody>
                    <a:bodyPr/>
                    <a:lstStyle/>
                    <a:p>
                      <a:endParaRPr lang="ru-RU"/>
                    </a:p>
                  </a:txBody>
                  <a:tcPr/>
                </a:tc>
              </a:tr>
              <a:tr h="1683690">
                <a:tc>
                  <a:txBody>
                    <a:bodyPr/>
                    <a:lstStyle/>
                    <a:p>
                      <a:pPr algn="ctr">
                        <a:lnSpc>
                          <a:spcPct val="115000"/>
                        </a:lnSpc>
                        <a:spcAft>
                          <a:spcPts val="0"/>
                        </a:spcAft>
                      </a:pPr>
                      <a:r>
                        <a:rPr lang="ru-RU" sz="1000">
                          <a:effectLst/>
                          <a:latin typeface="Times New Roman"/>
                          <a:ea typeface="Calibri"/>
                          <a:cs typeface="Times New Roman"/>
                        </a:rPr>
                        <a:t> </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0" dirty="0" smtClean="0">
                          <a:effectLst/>
                          <a:latin typeface="Times New Roman"/>
                          <a:ea typeface="Calibri"/>
                          <a:cs typeface="Times New Roman"/>
                        </a:rPr>
                        <a:t>Положительный</a:t>
                      </a:r>
                      <a:endParaRPr lang="ru-RU" sz="1400" b="0" dirty="0">
                        <a:effectLst/>
                        <a:latin typeface="Calibri"/>
                        <a:ea typeface="Calibri"/>
                        <a:cs typeface="Times New Roman"/>
                      </a:endParaRPr>
                    </a:p>
                  </a:txBody>
                  <a:tcPr marL="59253" marR="592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0" dirty="0">
                          <a:effectLst/>
                          <a:latin typeface="Times New Roman"/>
                          <a:ea typeface="Calibri"/>
                          <a:cs typeface="Times New Roman"/>
                        </a:rPr>
                        <a:t>Неустойчивый</a:t>
                      </a:r>
                      <a:endParaRPr lang="ru-RU" sz="1400" b="0" dirty="0">
                        <a:effectLst/>
                        <a:latin typeface="Calibri"/>
                        <a:ea typeface="Calibri"/>
                        <a:cs typeface="Times New Roman"/>
                      </a:endParaRPr>
                    </a:p>
                  </a:txBody>
                  <a:tcPr marL="59253" marR="592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0">
                          <a:effectLst/>
                          <a:latin typeface="Times New Roman"/>
                          <a:ea typeface="Calibri"/>
                          <a:cs typeface="Times New Roman"/>
                        </a:rPr>
                        <a:t>Отрицательный</a:t>
                      </a:r>
                      <a:endParaRPr lang="ru-RU" sz="1400" b="0">
                        <a:effectLst/>
                        <a:latin typeface="Calibri"/>
                        <a:ea typeface="Calibri"/>
                        <a:cs typeface="Times New Roman"/>
                      </a:endParaRPr>
                    </a:p>
                  </a:txBody>
                  <a:tcPr marL="59253" marR="592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1400" b="0">
                          <a:effectLst/>
                          <a:latin typeface="Times New Roman"/>
                          <a:ea typeface="Calibri"/>
                          <a:cs typeface="Times New Roman"/>
                        </a:rPr>
                        <a:t>Активен</a:t>
                      </a:r>
                      <a:endParaRPr lang="ru-RU" sz="1400" b="0">
                        <a:effectLst/>
                        <a:latin typeface="Calibri"/>
                        <a:ea typeface="Calibri"/>
                        <a:cs typeface="Times New Roman"/>
                      </a:endParaRPr>
                    </a:p>
                  </a:txBody>
                  <a:tcPr marL="59253" marR="592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ru-RU" sz="1400" b="0">
                          <a:effectLst/>
                          <a:latin typeface="Times New Roman"/>
                          <a:ea typeface="Calibri"/>
                          <a:cs typeface="Times New Roman"/>
                        </a:rPr>
                        <a:t>Активен при поддержке взр.</a:t>
                      </a:r>
                      <a:endParaRPr lang="ru-RU" sz="1400" b="0">
                        <a:effectLst/>
                        <a:latin typeface="Calibri"/>
                        <a:ea typeface="Calibri"/>
                        <a:cs typeface="Times New Roman"/>
                      </a:endParaRPr>
                    </a:p>
                  </a:txBody>
                  <a:tcPr marL="59253" marR="592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ru-RU" sz="1400" b="0" dirty="0">
                          <a:effectLst/>
                          <a:latin typeface="Times New Roman"/>
                          <a:ea typeface="Calibri"/>
                          <a:cs typeface="Times New Roman"/>
                        </a:rPr>
                        <a:t>Пассивен/ реакция протеста</a:t>
                      </a:r>
                      <a:endParaRPr lang="ru-RU" sz="1400" b="0" dirty="0">
                        <a:effectLst/>
                        <a:latin typeface="Calibri"/>
                        <a:ea typeface="Calibri"/>
                        <a:cs typeface="Times New Roman"/>
                      </a:endParaRPr>
                    </a:p>
                  </a:txBody>
                  <a:tcPr marL="59253" marR="592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15000"/>
                        </a:lnSpc>
                        <a:spcAft>
                          <a:spcPts val="0"/>
                        </a:spcAft>
                      </a:pPr>
                      <a:r>
                        <a:rPr lang="ru-RU" sz="1400" b="0">
                          <a:effectLst/>
                          <a:latin typeface="Times New Roman"/>
                          <a:ea typeface="Calibri"/>
                          <a:cs typeface="Times New Roman"/>
                        </a:rPr>
                        <a:t>Инициативен</a:t>
                      </a:r>
                      <a:endParaRPr lang="ru-RU" sz="1400" b="0">
                        <a:effectLst/>
                        <a:latin typeface="Calibri"/>
                        <a:ea typeface="Calibri"/>
                        <a:cs typeface="Times New Roman"/>
                      </a:endParaRPr>
                    </a:p>
                  </a:txBody>
                  <a:tcPr marL="59253" marR="592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spcAft>
                          <a:spcPts val="0"/>
                        </a:spcAft>
                      </a:pPr>
                      <a:r>
                        <a:rPr lang="ru-RU" sz="1400" b="0" dirty="0">
                          <a:effectLst/>
                          <a:latin typeface="Times New Roman"/>
                          <a:ea typeface="Calibri"/>
                          <a:cs typeface="Times New Roman"/>
                        </a:rPr>
                        <a:t>Принимает инициативу взрослого</a:t>
                      </a:r>
                      <a:endParaRPr lang="ru-RU" sz="1400" b="0" dirty="0">
                        <a:effectLst/>
                        <a:latin typeface="Calibri"/>
                        <a:ea typeface="Calibri"/>
                        <a:cs typeface="Times New Roman"/>
                      </a:endParaRPr>
                    </a:p>
                  </a:txBody>
                  <a:tcPr marL="59253" marR="592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400" b="0" dirty="0">
                          <a:effectLst/>
                          <a:latin typeface="Times New Roman"/>
                          <a:ea typeface="Calibri"/>
                          <a:cs typeface="Times New Roman"/>
                        </a:rPr>
                        <a:t>Уход от </a:t>
                      </a:r>
                      <a:r>
                        <a:rPr lang="ru-RU" sz="1400" b="0" dirty="0" smtClean="0">
                          <a:effectLst/>
                          <a:latin typeface="Times New Roman"/>
                          <a:ea typeface="Calibri"/>
                          <a:cs typeface="Times New Roman"/>
                        </a:rPr>
                        <a:t>отношений. </a:t>
                      </a:r>
                      <a:r>
                        <a:rPr lang="ru-RU" sz="1400" b="0" dirty="0">
                          <a:effectLst/>
                          <a:latin typeface="Times New Roman"/>
                          <a:ea typeface="Calibri"/>
                          <a:cs typeface="Times New Roman"/>
                        </a:rPr>
                        <a:t>Реакция протеста</a:t>
                      </a:r>
                      <a:endParaRPr lang="ru-RU" sz="1400" b="0" dirty="0">
                        <a:effectLst/>
                        <a:latin typeface="Calibri"/>
                        <a:ea typeface="Calibri"/>
                        <a:cs typeface="Times New Roman"/>
                      </a:endParaRPr>
                    </a:p>
                  </a:txBody>
                  <a:tcPr marL="59253" marR="592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15000"/>
                        </a:lnSpc>
                        <a:spcAft>
                          <a:spcPts val="0"/>
                        </a:spcAft>
                      </a:pPr>
                      <a:r>
                        <a:rPr lang="ru-RU" sz="1400" b="0">
                          <a:effectLst/>
                          <a:latin typeface="Times New Roman"/>
                          <a:ea typeface="Calibri"/>
                          <a:cs typeface="Times New Roman"/>
                        </a:rPr>
                        <a:t>Инициативен</a:t>
                      </a:r>
                      <a:endParaRPr lang="ru-RU" sz="1400" b="0">
                        <a:effectLst/>
                        <a:latin typeface="Calibri"/>
                        <a:ea typeface="Calibri"/>
                        <a:cs typeface="Times New Roman"/>
                      </a:endParaRPr>
                    </a:p>
                  </a:txBody>
                  <a:tcPr marL="59253" marR="592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ru-RU" sz="1400" b="0">
                          <a:effectLst/>
                          <a:latin typeface="Times New Roman"/>
                          <a:ea typeface="Calibri"/>
                          <a:cs typeface="Times New Roman"/>
                        </a:rPr>
                        <a:t>Вступает в контакт при поддрержке взрослого</a:t>
                      </a:r>
                      <a:endParaRPr lang="ru-RU" sz="1400" b="0">
                        <a:effectLst/>
                        <a:latin typeface="Calibri"/>
                        <a:ea typeface="Calibri"/>
                        <a:cs typeface="Times New Roman"/>
                      </a:endParaRPr>
                    </a:p>
                  </a:txBody>
                  <a:tcPr marL="59253" marR="592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ru-RU" sz="1400" b="0" dirty="0">
                          <a:effectLst/>
                          <a:latin typeface="Times New Roman"/>
                          <a:ea typeface="Calibri"/>
                          <a:cs typeface="Times New Roman"/>
                        </a:rPr>
                        <a:t>Пассивен</a:t>
                      </a:r>
                      <a:endParaRPr lang="ru-RU" sz="1400" b="0" dirty="0">
                        <a:effectLst/>
                        <a:latin typeface="Calibri"/>
                        <a:ea typeface="Calibri"/>
                        <a:cs typeface="Times New Roman"/>
                      </a:endParaRPr>
                    </a:p>
                  </a:txBody>
                  <a:tcPr marL="59253" marR="592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ru-RU" sz="1400" b="0">
                          <a:effectLst/>
                          <a:latin typeface="Times New Roman"/>
                          <a:ea typeface="Calibri"/>
                          <a:cs typeface="Times New Roman"/>
                        </a:rPr>
                        <a:t>Принятие</a:t>
                      </a:r>
                      <a:endParaRPr lang="ru-RU" sz="1400" b="0">
                        <a:effectLst/>
                        <a:latin typeface="Calibri"/>
                        <a:ea typeface="Calibri"/>
                        <a:cs typeface="Times New Roman"/>
                      </a:endParaRPr>
                    </a:p>
                  </a:txBody>
                  <a:tcPr marL="59253" marR="592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ru-RU" sz="1400" b="0" dirty="0">
                          <a:effectLst/>
                          <a:latin typeface="Times New Roman"/>
                          <a:ea typeface="Calibri"/>
                          <a:cs typeface="Times New Roman"/>
                        </a:rPr>
                        <a:t>Тревожность</a:t>
                      </a:r>
                      <a:endParaRPr lang="ru-RU" sz="1400" b="0" dirty="0">
                        <a:effectLst/>
                        <a:latin typeface="Calibri"/>
                        <a:ea typeface="Calibri"/>
                        <a:cs typeface="Times New Roman"/>
                      </a:endParaRPr>
                    </a:p>
                  </a:txBody>
                  <a:tcPr marL="59253" marR="592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ru-RU" sz="1400" b="0" dirty="0">
                          <a:effectLst/>
                          <a:latin typeface="Times New Roman"/>
                          <a:ea typeface="Calibri"/>
                          <a:cs typeface="Times New Roman"/>
                        </a:rPr>
                        <a:t>Неприятие</a:t>
                      </a:r>
                      <a:endParaRPr lang="ru-RU" sz="1400" b="0" dirty="0">
                        <a:effectLst/>
                        <a:latin typeface="Calibri"/>
                        <a:ea typeface="Calibri"/>
                        <a:cs typeface="Times New Roman"/>
                      </a:endParaRPr>
                    </a:p>
                  </a:txBody>
                  <a:tcPr marL="59253" marR="5925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324590">
                <a:tc>
                  <a:txBody>
                    <a:bodyPr/>
                    <a:lstStyle/>
                    <a:p>
                      <a:pPr algn="l">
                        <a:lnSpc>
                          <a:spcPct val="115000"/>
                        </a:lnSpc>
                        <a:spcAft>
                          <a:spcPts val="0"/>
                        </a:spcAft>
                      </a:pPr>
                      <a:r>
                        <a:rPr lang="ru-RU" sz="1000">
                          <a:effectLst/>
                          <a:latin typeface="Times New Roman"/>
                          <a:ea typeface="Calibri"/>
                          <a:cs typeface="Times New Roman"/>
                        </a:rPr>
                        <a:t>Баллы</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a:effectLst/>
                          <a:latin typeface="Times New Roman"/>
                          <a:ea typeface="Calibri"/>
                          <a:cs typeface="Times New Roman"/>
                        </a:rPr>
                        <a:t>3</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2</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1</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3</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2</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1</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3</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2</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1</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3</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2</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1</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3</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2</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1</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324590">
                <a:tc>
                  <a:txBody>
                    <a:bodyPr/>
                    <a:lstStyle/>
                    <a:p>
                      <a:pPr algn="l">
                        <a:lnSpc>
                          <a:spcPct val="115000"/>
                        </a:lnSpc>
                        <a:spcAft>
                          <a:spcPts val="0"/>
                        </a:spcAft>
                      </a:pPr>
                      <a:r>
                        <a:rPr lang="ru-RU" sz="2000" dirty="0">
                          <a:effectLst/>
                          <a:latin typeface="Times New Roman"/>
                          <a:ea typeface="Calibri"/>
                          <a:cs typeface="Times New Roman"/>
                        </a:rPr>
                        <a:t> </a:t>
                      </a:r>
                      <a:r>
                        <a:rPr lang="ru-RU" sz="2000" dirty="0" smtClean="0">
                          <a:effectLst/>
                          <a:latin typeface="Times New Roman"/>
                          <a:ea typeface="Calibri"/>
                          <a:cs typeface="Times New Roman"/>
                        </a:rPr>
                        <a:t>Иванов   Ваня</a:t>
                      </a:r>
                      <a:endParaRPr lang="ru-RU" sz="2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2000">
                          <a:effectLst/>
                          <a:latin typeface="Times New Roman"/>
                          <a:ea typeface="Calibri"/>
                          <a:cs typeface="Times New Roman"/>
                        </a:rPr>
                        <a:t> </a:t>
                      </a:r>
                      <a:endParaRPr lang="ru-RU" sz="2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ru-RU" sz="2000" dirty="0">
                          <a:effectLst/>
                          <a:latin typeface="Times New Roman"/>
                          <a:ea typeface="Calibri"/>
                          <a:cs typeface="Times New Roman"/>
                        </a:rPr>
                        <a:t> </a:t>
                      </a:r>
                      <a:r>
                        <a:rPr lang="ru-RU" sz="2000" dirty="0" smtClean="0">
                          <a:effectLst/>
                          <a:latin typeface="Times New Roman"/>
                          <a:ea typeface="Calibri"/>
                          <a:cs typeface="Times New Roman"/>
                        </a:rPr>
                        <a:t>+</a:t>
                      </a:r>
                      <a:endParaRPr lang="ru-RU" sz="2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ru-RU" sz="2000" dirty="0">
                          <a:effectLst/>
                          <a:latin typeface="Times New Roman"/>
                          <a:ea typeface="Calibri"/>
                          <a:cs typeface="Times New Roman"/>
                        </a:rPr>
                        <a:t> </a:t>
                      </a:r>
                      <a:endParaRPr lang="ru-RU" sz="2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ru-RU" sz="2000">
                          <a:effectLst/>
                          <a:latin typeface="Times New Roman"/>
                          <a:ea typeface="Calibri"/>
                          <a:cs typeface="Times New Roman"/>
                        </a:rPr>
                        <a:t> </a:t>
                      </a:r>
                      <a:endParaRPr lang="ru-RU" sz="2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a:lnSpc>
                          <a:spcPct val="115000"/>
                        </a:lnSpc>
                        <a:spcAft>
                          <a:spcPts val="0"/>
                        </a:spcAft>
                      </a:pPr>
                      <a:r>
                        <a:rPr lang="ru-RU" sz="2000" dirty="0">
                          <a:effectLst/>
                          <a:latin typeface="Times New Roman"/>
                          <a:ea typeface="Calibri"/>
                          <a:cs typeface="Times New Roman"/>
                        </a:rPr>
                        <a:t> </a:t>
                      </a:r>
                      <a:r>
                        <a:rPr lang="ru-RU" sz="2000" dirty="0" smtClean="0">
                          <a:effectLst/>
                          <a:latin typeface="Times New Roman"/>
                          <a:ea typeface="Calibri"/>
                          <a:cs typeface="Times New Roman"/>
                        </a:rPr>
                        <a:t>+</a:t>
                      </a:r>
                      <a:endParaRPr lang="ru-RU" sz="2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a:lnSpc>
                          <a:spcPct val="115000"/>
                        </a:lnSpc>
                        <a:spcAft>
                          <a:spcPts val="0"/>
                        </a:spcAft>
                      </a:pPr>
                      <a:r>
                        <a:rPr lang="ru-RU" sz="2000" dirty="0">
                          <a:effectLst/>
                          <a:latin typeface="Times New Roman"/>
                          <a:ea typeface="Calibri"/>
                          <a:cs typeface="Times New Roman"/>
                        </a:rPr>
                        <a:t> </a:t>
                      </a:r>
                      <a:endParaRPr lang="ru-RU" sz="2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a:lnSpc>
                          <a:spcPct val="115000"/>
                        </a:lnSpc>
                        <a:spcAft>
                          <a:spcPts val="0"/>
                        </a:spcAft>
                      </a:pPr>
                      <a:r>
                        <a:rPr lang="ru-RU" sz="2000">
                          <a:effectLst/>
                          <a:latin typeface="Times New Roman"/>
                          <a:ea typeface="Calibri"/>
                          <a:cs typeface="Times New Roman"/>
                        </a:rPr>
                        <a:t> </a:t>
                      </a:r>
                      <a:endParaRPr lang="ru-RU" sz="2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lnSpc>
                          <a:spcPct val="115000"/>
                        </a:lnSpc>
                        <a:spcAft>
                          <a:spcPts val="0"/>
                        </a:spcAft>
                      </a:pPr>
                      <a:r>
                        <a:rPr lang="ru-RU" sz="2000" dirty="0">
                          <a:effectLst/>
                          <a:latin typeface="Times New Roman"/>
                          <a:ea typeface="Calibri"/>
                          <a:cs typeface="Times New Roman"/>
                        </a:rPr>
                        <a:t> </a:t>
                      </a:r>
                      <a:r>
                        <a:rPr lang="ru-RU" sz="2000" dirty="0" smtClean="0">
                          <a:effectLst/>
                          <a:latin typeface="Times New Roman"/>
                          <a:ea typeface="Calibri"/>
                          <a:cs typeface="Times New Roman"/>
                        </a:rPr>
                        <a:t>+</a:t>
                      </a:r>
                      <a:endParaRPr lang="ru-RU" sz="2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lnSpc>
                          <a:spcPct val="115000"/>
                        </a:lnSpc>
                        <a:spcAft>
                          <a:spcPts val="0"/>
                        </a:spcAft>
                      </a:pPr>
                      <a:r>
                        <a:rPr lang="ru-RU" sz="2000" dirty="0">
                          <a:effectLst/>
                          <a:latin typeface="Times New Roman"/>
                          <a:ea typeface="Calibri"/>
                          <a:cs typeface="Times New Roman"/>
                        </a:rPr>
                        <a:t> </a:t>
                      </a:r>
                      <a:endParaRPr lang="ru-RU" sz="2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lnSpc>
                          <a:spcPct val="115000"/>
                        </a:lnSpc>
                        <a:spcAft>
                          <a:spcPts val="0"/>
                        </a:spcAft>
                      </a:pPr>
                      <a:r>
                        <a:rPr lang="ru-RU" sz="2000" dirty="0">
                          <a:effectLst/>
                          <a:latin typeface="Times New Roman"/>
                          <a:ea typeface="Calibri"/>
                          <a:cs typeface="Times New Roman"/>
                        </a:rPr>
                        <a:t> </a:t>
                      </a:r>
                      <a:r>
                        <a:rPr lang="ru-RU" sz="2000" dirty="0" smtClean="0">
                          <a:effectLst/>
                          <a:latin typeface="Times New Roman"/>
                          <a:ea typeface="Calibri"/>
                          <a:cs typeface="Times New Roman"/>
                        </a:rPr>
                        <a:t>+</a:t>
                      </a:r>
                      <a:endParaRPr lang="ru-RU" sz="2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ru-RU" sz="2000" dirty="0">
                          <a:effectLst/>
                          <a:latin typeface="Times New Roman"/>
                          <a:ea typeface="Calibri"/>
                          <a:cs typeface="Times New Roman"/>
                        </a:rPr>
                        <a:t> </a:t>
                      </a:r>
                      <a:endParaRPr lang="ru-RU" sz="2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ru-RU" sz="2000" dirty="0">
                          <a:effectLst/>
                          <a:latin typeface="Times New Roman"/>
                          <a:ea typeface="Calibri"/>
                          <a:cs typeface="Times New Roman"/>
                        </a:rPr>
                        <a:t> </a:t>
                      </a:r>
                      <a:endParaRPr lang="ru-RU" sz="2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ru-RU" sz="2000">
                          <a:effectLst/>
                          <a:latin typeface="Times New Roman"/>
                          <a:ea typeface="Calibri"/>
                          <a:cs typeface="Times New Roman"/>
                        </a:rPr>
                        <a:t> </a:t>
                      </a:r>
                      <a:endParaRPr lang="ru-RU" sz="2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r>
                        <a:rPr lang="ru-RU" sz="2000" dirty="0">
                          <a:effectLst/>
                          <a:latin typeface="Times New Roman"/>
                          <a:ea typeface="Calibri"/>
                          <a:cs typeface="Times New Roman"/>
                        </a:rPr>
                        <a:t> </a:t>
                      </a:r>
                      <a:r>
                        <a:rPr lang="ru-RU" sz="2000" dirty="0" smtClean="0">
                          <a:effectLst/>
                          <a:latin typeface="Times New Roman"/>
                          <a:ea typeface="Calibri"/>
                          <a:cs typeface="Times New Roman"/>
                        </a:rPr>
                        <a:t>+</a:t>
                      </a:r>
                      <a:endParaRPr lang="ru-RU" sz="2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r>
                        <a:rPr lang="ru-RU" sz="2000" dirty="0">
                          <a:effectLst/>
                          <a:latin typeface="Times New Roman"/>
                          <a:ea typeface="Calibri"/>
                          <a:cs typeface="Times New Roman"/>
                        </a:rPr>
                        <a:t> </a:t>
                      </a:r>
                      <a:endParaRPr lang="ru-RU" sz="2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324590">
                <a:tc>
                  <a:txBody>
                    <a:bodyPr/>
                    <a:lstStyle/>
                    <a:p>
                      <a:pPr algn="l">
                        <a:lnSpc>
                          <a:spcPct val="115000"/>
                        </a:lnSpc>
                        <a:spcAft>
                          <a:spcPts val="0"/>
                        </a:spcAft>
                      </a:pPr>
                      <a:r>
                        <a:rPr lang="ru-RU" sz="1000">
                          <a:effectLst/>
                          <a:latin typeface="Times New Roman"/>
                          <a:ea typeface="Calibri"/>
                          <a:cs typeface="Times New Roman"/>
                        </a:rPr>
                        <a:t> </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a:effectLst/>
                          <a:latin typeface="Times New Roman"/>
                          <a:ea typeface="Calibri"/>
                          <a:cs typeface="Times New Roman"/>
                        </a:rPr>
                        <a:t> </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 </a:t>
                      </a:r>
                      <a:r>
                        <a:rPr lang="ru-RU" sz="1000" dirty="0" smtClean="0">
                          <a:effectLst/>
                          <a:latin typeface="Times New Roman"/>
                          <a:ea typeface="Calibri"/>
                          <a:cs typeface="Times New Roman"/>
                        </a:rPr>
                        <a:t>2</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 </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 </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 </a:t>
                      </a:r>
                      <a:r>
                        <a:rPr lang="ru-RU" sz="1000" dirty="0" smtClean="0">
                          <a:effectLst/>
                          <a:latin typeface="Times New Roman"/>
                          <a:ea typeface="Calibri"/>
                          <a:cs typeface="Times New Roman"/>
                        </a:rPr>
                        <a:t>2</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 </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 </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 </a:t>
                      </a:r>
                      <a:r>
                        <a:rPr lang="ru-RU" sz="1000" dirty="0" smtClean="0">
                          <a:effectLst/>
                          <a:latin typeface="Times New Roman"/>
                          <a:ea typeface="Calibri"/>
                          <a:cs typeface="Times New Roman"/>
                        </a:rPr>
                        <a:t>2</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 </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 </a:t>
                      </a:r>
                      <a:r>
                        <a:rPr lang="ru-RU" sz="1000" dirty="0" smtClean="0">
                          <a:effectLst/>
                          <a:latin typeface="Times New Roman"/>
                          <a:ea typeface="Calibri"/>
                          <a:cs typeface="Times New Roman"/>
                        </a:rPr>
                        <a:t>3</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 </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 </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 </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 </a:t>
                      </a:r>
                      <a:r>
                        <a:rPr lang="ru-RU" sz="1000" dirty="0" smtClean="0">
                          <a:effectLst/>
                          <a:latin typeface="Times New Roman"/>
                          <a:ea typeface="Calibri"/>
                          <a:cs typeface="Times New Roman"/>
                        </a:rPr>
                        <a:t>2</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 </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324590">
                <a:tc>
                  <a:txBody>
                    <a:bodyPr/>
                    <a:lstStyle/>
                    <a:p>
                      <a:pPr algn="l">
                        <a:lnSpc>
                          <a:spcPct val="115000"/>
                        </a:lnSpc>
                        <a:spcAft>
                          <a:spcPts val="0"/>
                        </a:spcAft>
                      </a:pPr>
                      <a:r>
                        <a:rPr lang="ru-RU" sz="1600" dirty="0">
                          <a:effectLst/>
                          <a:latin typeface="Times New Roman"/>
                          <a:ea typeface="Calibri"/>
                          <a:cs typeface="Times New Roman"/>
                        </a:rPr>
                        <a:t> </a:t>
                      </a:r>
                      <a:r>
                        <a:rPr lang="ru-RU" sz="1600" dirty="0" smtClean="0">
                          <a:effectLst/>
                          <a:latin typeface="Times New Roman"/>
                          <a:ea typeface="Calibri"/>
                          <a:cs typeface="Times New Roman"/>
                        </a:rPr>
                        <a:t>итого баллов </a:t>
                      </a:r>
                      <a:r>
                        <a:rPr lang="ru-RU" sz="1600" b="0" dirty="0" smtClean="0">
                          <a:effectLst/>
                          <a:latin typeface="Times New Roman"/>
                          <a:ea typeface="Calibri"/>
                          <a:cs typeface="Times New Roman"/>
                        </a:rPr>
                        <a:t>11:5</a:t>
                      </a:r>
                      <a:r>
                        <a:rPr lang="ru-RU" sz="1600" b="0" dirty="0" smtClean="0">
                          <a:effectLst/>
                          <a:latin typeface="Calibri"/>
                          <a:ea typeface="Calibri"/>
                          <a:cs typeface="Times New Roman"/>
                        </a:rPr>
                        <a:t>= </a:t>
                      </a:r>
                      <a:r>
                        <a:rPr lang="ru-RU" sz="1600" b="1" dirty="0" smtClean="0">
                          <a:effectLst/>
                          <a:latin typeface="Calibri"/>
                          <a:ea typeface="Calibri"/>
                          <a:cs typeface="Times New Roman"/>
                        </a:rPr>
                        <a:t>2,2</a:t>
                      </a:r>
                      <a:endParaRPr lang="ru-RU" sz="1600" b="1" dirty="0" smtClean="0">
                        <a:effectLst/>
                        <a:latin typeface="Times New Roman"/>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000" dirty="0">
                          <a:effectLst/>
                          <a:latin typeface="Times New Roman"/>
                          <a:ea typeface="Calibri"/>
                          <a:cs typeface="Times New Roman"/>
                        </a:rPr>
                        <a:t> </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 </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 </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 </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 </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 </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 </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 </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 </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 </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 </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 </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115000"/>
                        </a:lnSpc>
                        <a:spcAft>
                          <a:spcPts val="0"/>
                        </a:spcAft>
                      </a:pPr>
                      <a:r>
                        <a:rPr lang="ru-RU" sz="1000">
                          <a:effectLst/>
                          <a:latin typeface="Times New Roman"/>
                          <a:ea typeface="Calibri"/>
                          <a:cs typeface="Times New Roman"/>
                        </a:rPr>
                        <a:t> </a:t>
                      </a:r>
                      <a:endParaRPr lang="ru-RU" sz="100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 </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a:lnSpc>
                          <a:spcPct val="115000"/>
                        </a:lnSpc>
                        <a:spcAft>
                          <a:spcPts val="0"/>
                        </a:spcAft>
                      </a:pPr>
                      <a:r>
                        <a:rPr lang="ru-RU" sz="1000" dirty="0">
                          <a:effectLst/>
                          <a:latin typeface="Times New Roman"/>
                          <a:ea typeface="Calibri"/>
                          <a:cs typeface="Times New Roman"/>
                        </a:rPr>
                        <a:t> </a:t>
                      </a:r>
                      <a:endParaRPr lang="ru-RU" sz="1000" dirty="0">
                        <a:effectLst/>
                        <a:latin typeface="Calibri"/>
                        <a:ea typeface="Calibri"/>
                        <a:cs typeface="Times New Roman"/>
                      </a:endParaRPr>
                    </a:p>
                  </a:txBody>
                  <a:tcPr marL="59253" marR="592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bl>
          </a:graphicData>
        </a:graphic>
      </p:graphicFrame>
      <p:sp>
        <p:nvSpPr>
          <p:cNvPr id="3" name="Rectangle 1"/>
          <p:cNvSpPr>
            <a:spLocks noChangeArrowheads="1"/>
          </p:cNvSpPr>
          <p:nvPr/>
        </p:nvSpPr>
        <p:spPr bwMode="auto">
          <a:xfrm>
            <a:off x="323528" y="260648"/>
            <a:ext cx="83529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Диагностика уровня </a:t>
            </a:r>
            <a:r>
              <a:rPr kumimoji="0" lang="ru-RU" altLang="ru-RU"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адаптированности</a:t>
            </a:r>
            <a:r>
              <a:rPr kumimoji="0" lang="ru-RU" alt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ребенка к дошкольному учреждению</a:t>
            </a:r>
            <a:endParaRPr kumimoji="0" lang="ru-RU" alt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47436720"/>
      </p:ext>
    </p:extLst>
  </p:cSld>
  <p:clrMapOvr>
    <a:masterClrMapping/>
  </p:clrMapOvr>
  <p:transition advClick="0" advTm="5000">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634" y="188640"/>
            <a:ext cx="8280920" cy="7417415"/>
          </a:xfrm>
          <a:prstGeom prst="rect">
            <a:avLst/>
          </a:prstGeom>
        </p:spPr>
        <p:txBody>
          <a:bodyPr wrap="square">
            <a:spAutoFit/>
          </a:bodyPr>
          <a:lstStyle/>
          <a:p>
            <a:pPr algn="ctr">
              <a:spcAft>
                <a:spcPts val="0"/>
              </a:spcAft>
            </a:pPr>
            <a:r>
              <a:rPr lang="ru-RU" sz="2000" b="1" dirty="0">
                <a:latin typeface="Times New Roman"/>
                <a:ea typeface="Times New Roman"/>
              </a:rPr>
              <a:t>Обработка диагностики уровня </a:t>
            </a:r>
            <a:r>
              <a:rPr lang="ru-RU" sz="2000" b="1" dirty="0" err="1">
                <a:latin typeface="Times New Roman"/>
                <a:ea typeface="Times New Roman"/>
              </a:rPr>
              <a:t>адаптированности</a:t>
            </a:r>
            <a:r>
              <a:rPr lang="ru-RU" sz="2000" b="1" dirty="0">
                <a:latin typeface="Times New Roman"/>
                <a:ea typeface="Times New Roman"/>
              </a:rPr>
              <a:t> </a:t>
            </a:r>
            <a:endParaRPr lang="ru-RU" sz="1100" dirty="0">
              <a:latin typeface="Times New Roman"/>
              <a:ea typeface="Times New Roman"/>
            </a:endParaRPr>
          </a:p>
          <a:p>
            <a:pPr algn="ctr">
              <a:spcAft>
                <a:spcPts val="0"/>
              </a:spcAft>
            </a:pPr>
            <a:r>
              <a:rPr lang="ru-RU" sz="2000" b="1" dirty="0">
                <a:latin typeface="Times New Roman"/>
                <a:ea typeface="Times New Roman"/>
              </a:rPr>
              <a:t>ребенка к дошкольному </a:t>
            </a:r>
            <a:r>
              <a:rPr lang="ru-RU" sz="2000" b="1" dirty="0" smtClean="0">
                <a:latin typeface="Times New Roman"/>
                <a:ea typeface="Times New Roman"/>
              </a:rPr>
              <a:t>учреждению</a:t>
            </a:r>
            <a:endParaRPr lang="ru-RU" sz="1100" dirty="0">
              <a:latin typeface="Times New Roman"/>
              <a:ea typeface="Times New Roman"/>
            </a:endParaRPr>
          </a:p>
          <a:p>
            <a:pPr indent="342900" algn="just">
              <a:spcAft>
                <a:spcPts val="0"/>
              </a:spcAft>
            </a:pPr>
            <a:r>
              <a:rPr lang="ru-RU" i="1" dirty="0">
                <a:latin typeface="Times New Roman"/>
                <a:ea typeface="Times New Roman"/>
              </a:rPr>
              <a:t>Баллы, набранные ребенком, суммируются. Данная сумма делится на 5 (количество критериев). Число, полученное в результате деления, соотносится со следующими показателями и делается заключение об уровне </a:t>
            </a:r>
            <a:r>
              <a:rPr lang="ru-RU" i="1" dirty="0" err="1">
                <a:latin typeface="Times New Roman"/>
                <a:ea typeface="Times New Roman"/>
              </a:rPr>
              <a:t>адаптированности</a:t>
            </a:r>
            <a:r>
              <a:rPr lang="ru-RU" i="1" dirty="0">
                <a:latin typeface="Times New Roman"/>
                <a:ea typeface="Times New Roman"/>
              </a:rPr>
              <a:t> детей</a:t>
            </a:r>
            <a:r>
              <a:rPr lang="ru-RU" i="1" dirty="0" smtClean="0">
                <a:latin typeface="Times New Roman"/>
                <a:ea typeface="Times New Roman"/>
              </a:rPr>
              <a:t>.</a:t>
            </a:r>
            <a:endParaRPr lang="ru-RU" sz="1100" dirty="0">
              <a:latin typeface="Times New Roman"/>
              <a:ea typeface="Times New Roman"/>
            </a:endParaRPr>
          </a:p>
          <a:p>
            <a:pPr indent="342900" algn="just">
              <a:spcAft>
                <a:spcPts val="0"/>
              </a:spcAft>
            </a:pPr>
            <a:r>
              <a:rPr lang="ru-RU" b="1" dirty="0">
                <a:latin typeface="Times New Roman"/>
                <a:ea typeface="Times New Roman"/>
              </a:rPr>
              <a:t>2,6 – 3 балла – </a:t>
            </a:r>
            <a:r>
              <a:rPr lang="ru-RU" b="1" dirty="0" smtClean="0">
                <a:latin typeface="Times New Roman"/>
                <a:ea typeface="Times New Roman"/>
              </a:rPr>
              <a:t>достаточный (высокий) </a:t>
            </a:r>
            <a:r>
              <a:rPr lang="ru-RU" b="1" dirty="0">
                <a:latin typeface="Times New Roman"/>
                <a:ea typeface="Times New Roman"/>
              </a:rPr>
              <a:t>уровень </a:t>
            </a:r>
            <a:r>
              <a:rPr lang="ru-RU" b="1" dirty="0" err="1">
                <a:latin typeface="Times New Roman"/>
                <a:ea typeface="Times New Roman"/>
              </a:rPr>
              <a:t>адаптированности</a:t>
            </a:r>
            <a:r>
              <a:rPr lang="ru-RU" b="1" dirty="0">
                <a:latin typeface="Times New Roman"/>
                <a:ea typeface="Times New Roman"/>
              </a:rPr>
              <a:t>.</a:t>
            </a:r>
            <a:r>
              <a:rPr lang="ru-RU" dirty="0">
                <a:latin typeface="Times New Roman"/>
                <a:ea typeface="Times New Roman"/>
              </a:rPr>
              <a:t> </a:t>
            </a:r>
            <a:r>
              <a:rPr lang="ru-RU" dirty="0" smtClean="0">
                <a:latin typeface="Times New Roman"/>
                <a:ea typeface="Times New Roman"/>
              </a:rPr>
              <a:t>            У </a:t>
            </a:r>
            <a:r>
              <a:rPr lang="ru-RU" dirty="0">
                <a:latin typeface="Times New Roman"/>
                <a:ea typeface="Times New Roman"/>
              </a:rPr>
              <a:t>ребенка преобладает радостное или устойчиво-спокойное эмоциональное состояние. Он активно контактирует со взрослыми, детьми, окружающими предметами, быстро адаптируется к новым условиям (незнакомый взрослый, новое помещение, общение с группой сверстников).</a:t>
            </a:r>
            <a:endParaRPr lang="ru-RU" sz="1100" dirty="0">
              <a:latin typeface="Times New Roman"/>
              <a:ea typeface="Times New Roman"/>
            </a:endParaRPr>
          </a:p>
          <a:p>
            <a:pPr indent="342900" algn="just">
              <a:spcAft>
                <a:spcPts val="0"/>
              </a:spcAft>
            </a:pPr>
            <a:r>
              <a:rPr lang="ru-RU" b="1" dirty="0">
                <a:latin typeface="Times New Roman"/>
                <a:ea typeface="Times New Roman"/>
              </a:rPr>
              <a:t>1,6 – 2,5 баллов – </a:t>
            </a:r>
            <a:r>
              <a:rPr lang="ru-RU" b="1" dirty="0" smtClean="0">
                <a:latin typeface="Times New Roman"/>
                <a:ea typeface="Times New Roman"/>
              </a:rPr>
              <a:t>близкий к достаточному (средний) </a:t>
            </a:r>
            <a:r>
              <a:rPr lang="ru-RU" b="1" dirty="0">
                <a:latin typeface="Times New Roman"/>
                <a:ea typeface="Times New Roman"/>
              </a:rPr>
              <a:t>уровень </a:t>
            </a:r>
            <a:r>
              <a:rPr lang="ru-RU" b="1" dirty="0" err="1">
                <a:latin typeface="Times New Roman"/>
                <a:ea typeface="Times New Roman"/>
              </a:rPr>
              <a:t>адаптированности</a:t>
            </a:r>
            <a:r>
              <a:rPr lang="ru-RU" b="1" dirty="0">
                <a:latin typeface="Times New Roman"/>
                <a:ea typeface="Times New Roman"/>
              </a:rPr>
              <a:t>. </a:t>
            </a:r>
            <a:r>
              <a:rPr lang="ru-RU" dirty="0">
                <a:latin typeface="Times New Roman"/>
                <a:ea typeface="Times New Roman"/>
              </a:rPr>
              <a:t>Эмоциональное состояние ребенка нестабильно: новый раздражитель влечет возврат к отрицательным эмоциональным реакциям. Однако при эмоциональной поддержке взрослого ребенок проявляет познавательную и поведенческую активность, легче адаптируется к новой ситуации.</a:t>
            </a:r>
            <a:endParaRPr lang="ru-RU" sz="1100" dirty="0">
              <a:latin typeface="Times New Roman"/>
              <a:ea typeface="Times New Roman"/>
            </a:endParaRPr>
          </a:p>
          <a:p>
            <a:pPr indent="342900" algn="just">
              <a:spcAft>
                <a:spcPts val="0"/>
              </a:spcAft>
            </a:pPr>
            <a:r>
              <a:rPr lang="ru-RU" b="1" dirty="0">
                <a:latin typeface="Times New Roman"/>
                <a:ea typeface="Times New Roman"/>
              </a:rPr>
              <a:t>1 – 1,5 баллов – </a:t>
            </a:r>
            <a:r>
              <a:rPr lang="ru-RU" b="1" dirty="0" smtClean="0">
                <a:latin typeface="Times New Roman"/>
                <a:ea typeface="Times New Roman"/>
              </a:rPr>
              <a:t>недостаточный (низкий) </a:t>
            </a:r>
            <a:r>
              <a:rPr lang="ru-RU" b="1" dirty="0">
                <a:latin typeface="Times New Roman"/>
                <a:ea typeface="Times New Roman"/>
              </a:rPr>
              <a:t>уровень </a:t>
            </a:r>
            <a:r>
              <a:rPr lang="ru-RU" b="1" dirty="0" err="1">
                <a:latin typeface="Times New Roman"/>
                <a:ea typeface="Times New Roman"/>
              </a:rPr>
              <a:t>адаптированности</a:t>
            </a:r>
            <a:r>
              <a:rPr lang="ru-RU" b="1" dirty="0">
                <a:latin typeface="Times New Roman"/>
                <a:ea typeface="Times New Roman"/>
              </a:rPr>
              <a:t>. </a:t>
            </a:r>
            <a:r>
              <a:rPr lang="ru-RU" b="1" dirty="0" smtClean="0">
                <a:latin typeface="Times New Roman"/>
                <a:ea typeface="Times New Roman"/>
              </a:rPr>
              <a:t>         </a:t>
            </a:r>
            <a:r>
              <a:rPr lang="ru-RU" dirty="0" smtClean="0">
                <a:latin typeface="Times New Roman"/>
                <a:ea typeface="Times New Roman"/>
              </a:rPr>
              <a:t>У </a:t>
            </a:r>
            <a:r>
              <a:rPr lang="ru-RU" dirty="0">
                <a:latin typeface="Times New Roman"/>
                <a:ea typeface="Times New Roman"/>
              </a:rPr>
              <a:t>ребенка преобладают агрессивно-разрушительные реакции, направленные на выход из ситуации (двигательный протест, агрессивные действия), активное эмоциональное состояние (плач, негодующий крик), либо отсутствует активность, инициативность при более или менее выраженных отрицательных реакциях (тихий плач, хныканье, отказ от активных движений, отсутствие попыток  к сопротивлению, пассивное подчинение, подавленность, напряженность).</a:t>
            </a:r>
            <a:endParaRPr lang="ru-RU" sz="1100" dirty="0">
              <a:latin typeface="Times New Roman"/>
              <a:ea typeface="Times New Roman"/>
            </a:endParaRPr>
          </a:p>
          <a:p>
            <a:pPr indent="342900" algn="just">
              <a:spcAft>
                <a:spcPts val="0"/>
              </a:spcAft>
            </a:pPr>
            <a:r>
              <a:rPr lang="ru-RU" b="1" dirty="0">
                <a:latin typeface="Times New Roman"/>
                <a:ea typeface="Times New Roman"/>
              </a:rPr>
              <a:t> </a:t>
            </a:r>
            <a:endParaRPr lang="ru-RU" sz="1100" dirty="0">
              <a:latin typeface="Times New Roman"/>
              <a:ea typeface="Times New Roman"/>
            </a:endParaRPr>
          </a:p>
          <a:p>
            <a:pPr indent="342900" algn="just">
              <a:spcAft>
                <a:spcPts val="0"/>
              </a:spcAft>
            </a:pPr>
            <a:r>
              <a:rPr lang="ru-RU" b="1" dirty="0">
                <a:latin typeface="Times New Roman"/>
                <a:ea typeface="Times New Roman"/>
              </a:rPr>
              <a:t> </a:t>
            </a:r>
            <a:endParaRPr lang="ru-RU" sz="1100" dirty="0">
              <a:latin typeface="Times New Roman"/>
              <a:ea typeface="Times New Roman"/>
            </a:endParaRPr>
          </a:p>
          <a:p>
            <a:pPr>
              <a:spcAft>
                <a:spcPts val="0"/>
              </a:spcAft>
            </a:pPr>
            <a:r>
              <a:rPr lang="ru-RU" sz="1100" dirty="0">
                <a:latin typeface="Times New Roman"/>
                <a:ea typeface="Times New Roman"/>
              </a:rPr>
              <a:t> </a:t>
            </a:r>
            <a:endParaRPr lang="ru-RU" sz="1100" dirty="0">
              <a:effectLst/>
              <a:latin typeface="Times New Roman"/>
              <a:ea typeface="Times New Roman"/>
            </a:endParaRPr>
          </a:p>
        </p:txBody>
      </p:sp>
    </p:spTree>
    <p:extLst>
      <p:ext uri="{BB962C8B-B14F-4D97-AF65-F5344CB8AC3E}">
        <p14:creationId xmlns:p14="http://schemas.microsoft.com/office/powerpoint/2010/main" val="2308197547"/>
      </p:ext>
    </p:extLst>
  </p:cSld>
  <p:clrMapOvr>
    <a:masterClrMapping/>
  </p:clrMapOvr>
  <p:transition advClick="0" advTm="5000">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65740" y="759854"/>
            <a:ext cx="8784976" cy="6109365"/>
          </a:xfrm>
          <a:prstGeom prst="rect">
            <a:avLst/>
          </a:prstGeom>
          <a:noFill/>
        </p:spPr>
        <p:txBody>
          <a:bodyPr wrap="square" rtlCol="0">
            <a:spAutoFit/>
          </a:bodyPr>
          <a:lstStyle/>
          <a:p>
            <a:pPr marL="342900" lvl="0" indent="-342900" algn="just">
              <a:lnSpc>
                <a:spcPct val="115000"/>
              </a:lnSpc>
              <a:spcAft>
                <a:spcPts val="0"/>
              </a:spcAft>
              <a:buFont typeface="+mj-lt"/>
              <a:buAutoNum type="arabicPeriod"/>
            </a:pPr>
            <a:r>
              <a:rPr lang="ru-RU" sz="2000" dirty="0">
                <a:latin typeface="Times New Roman"/>
                <a:ea typeface="Calibri"/>
                <a:cs typeface="Times New Roman"/>
              </a:rPr>
              <a:t>На родительских собраниях </a:t>
            </a:r>
            <a:r>
              <a:rPr lang="ru-RU" sz="2000" dirty="0" smtClean="0">
                <a:latin typeface="Times New Roman"/>
                <a:ea typeface="Calibri"/>
                <a:cs typeface="Times New Roman"/>
              </a:rPr>
              <a:t>проводятся </a:t>
            </a:r>
            <a:r>
              <a:rPr lang="ru-RU" sz="2000" dirty="0">
                <a:latin typeface="Times New Roman"/>
                <a:ea typeface="Calibri"/>
                <a:cs typeface="Times New Roman"/>
              </a:rPr>
              <a:t>просветительские лекции с показом презентации на тему: «Как помочь ребёнку адаптироваться к детскому саду».</a:t>
            </a:r>
            <a:endParaRPr lang="ru-RU" sz="2000" dirty="0">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Calibri"/>
                <a:cs typeface="Times New Roman"/>
              </a:rPr>
              <a:t>Для родителей </a:t>
            </a:r>
            <a:r>
              <a:rPr lang="ru-RU" sz="2000" dirty="0" smtClean="0">
                <a:latin typeface="Times New Roman"/>
                <a:ea typeface="Calibri"/>
                <a:cs typeface="Times New Roman"/>
              </a:rPr>
              <a:t>разрабатываются информационные </a:t>
            </a:r>
            <a:r>
              <a:rPr lang="ru-RU" sz="2000" dirty="0">
                <a:latin typeface="Times New Roman"/>
                <a:ea typeface="Calibri"/>
                <a:cs typeface="Times New Roman"/>
              </a:rPr>
              <a:t>буклеты и памятки с </a:t>
            </a:r>
            <a:r>
              <a:rPr lang="ru-RU" sz="2000" dirty="0" smtClean="0">
                <a:latin typeface="Times New Roman"/>
                <a:ea typeface="Calibri"/>
                <a:cs typeface="Times New Roman"/>
              </a:rPr>
              <a:t>рекомендациями. Обновляется </a:t>
            </a:r>
            <a:r>
              <a:rPr lang="ru-RU" sz="2000" dirty="0">
                <a:latin typeface="Times New Roman"/>
                <a:ea typeface="Calibri"/>
                <a:cs typeface="Times New Roman"/>
              </a:rPr>
              <a:t>стендовый материал в уголках для родителей.</a:t>
            </a:r>
            <a:endParaRPr lang="ru-RU" sz="2000" dirty="0">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Calibri"/>
                <a:cs typeface="Times New Roman"/>
              </a:rPr>
              <a:t>В трудных случаях, связанных с тяжелой формой адаптации, проводятся индивидуальные консультации с родителями и педагогами. Адаптация проходит у всех детей  по–разному, что является нормой. Как бы родители не готовили  детей к посещению детского сада, для ребёнка это стресс. Каждый ребёнок переносит этот стресс по–разному.</a:t>
            </a:r>
            <a:endParaRPr lang="ru-RU" sz="2000" dirty="0">
              <a:ea typeface="Calibri"/>
              <a:cs typeface="Times New Roman"/>
            </a:endParaRPr>
          </a:p>
          <a:p>
            <a:pPr marL="342900" lvl="0" indent="-342900" algn="just">
              <a:lnSpc>
                <a:spcPct val="115000"/>
              </a:lnSpc>
              <a:spcAft>
                <a:spcPts val="1000"/>
              </a:spcAft>
              <a:buFont typeface="+mj-lt"/>
              <a:buAutoNum type="arabicPeriod"/>
            </a:pPr>
            <a:r>
              <a:rPr lang="ru-RU" sz="2000" dirty="0">
                <a:latin typeface="Times New Roman"/>
                <a:ea typeface="Calibri"/>
                <a:cs typeface="Times New Roman"/>
              </a:rPr>
              <a:t>Педагогам </a:t>
            </a:r>
            <a:r>
              <a:rPr lang="ru-RU" sz="2000" dirty="0" smtClean="0">
                <a:latin typeface="Times New Roman"/>
                <a:ea typeface="Calibri"/>
                <a:cs typeface="Times New Roman"/>
              </a:rPr>
              <a:t>рекомендую </a:t>
            </a:r>
            <a:r>
              <a:rPr lang="ru-RU" sz="2000" dirty="0">
                <a:latin typeface="Times New Roman"/>
                <a:ea typeface="Calibri"/>
                <a:cs typeface="Times New Roman"/>
              </a:rPr>
              <a:t>больше использовать на занятиях: ролевые игры, </a:t>
            </a:r>
            <a:r>
              <a:rPr lang="ru-RU" sz="2000" dirty="0" err="1">
                <a:latin typeface="Times New Roman"/>
                <a:ea typeface="Calibri"/>
                <a:cs typeface="Times New Roman"/>
              </a:rPr>
              <a:t>психогимнастические</a:t>
            </a:r>
            <a:r>
              <a:rPr lang="ru-RU" sz="2000" dirty="0">
                <a:latin typeface="Times New Roman"/>
                <a:ea typeface="Calibri"/>
                <a:cs typeface="Times New Roman"/>
              </a:rPr>
              <a:t> упражнения, коммуникативные игры, осуществлять индивидуальный подход к детям, выстраивать эмоционально тёплые отношения, спокойные и доверительные, почаще дотрагиваться к таким детям, особенно в моменты просьб. Переключать их внимание во время истерик. </a:t>
            </a:r>
            <a:endParaRPr lang="ru-RU" sz="2000" dirty="0">
              <a:ea typeface="Calibri"/>
              <a:cs typeface="Times New Roman"/>
            </a:endParaRPr>
          </a:p>
        </p:txBody>
      </p:sp>
      <p:sp>
        <p:nvSpPr>
          <p:cNvPr id="4" name="TextBox 3"/>
          <p:cNvSpPr txBox="1"/>
          <p:nvPr/>
        </p:nvSpPr>
        <p:spPr>
          <a:xfrm>
            <a:off x="684557" y="227136"/>
            <a:ext cx="7774885" cy="400110"/>
          </a:xfrm>
          <a:prstGeom prst="rect">
            <a:avLst/>
          </a:prstGeom>
          <a:noFill/>
        </p:spPr>
        <p:txBody>
          <a:bodyPr wrap="none" rtlCol="0">
            <a:spAutoFit/>
          </a:bodyPr>
          <a:lstStyle/>
          <a:p>
            <a:r>
              <a:rPr lang="ru-RU" sz="2000" b="1" dirty="0" smtClean="0"/>
              <a:t>Психологическое сопровождение процесса адаптации детей к ДОУ:</a:t>
            </a:r>
            <a:endParaRPr lang="ru-RU" sz="2000" b="1" dirty="0"/>
          </a:p>
        </p:txBody>
      </p:sp>
    </p:spTree>
    <p:extLst>
      <p:ext uri="{BB962C8B-B14F-4D97-AF65-F5344CB8AC3E}">
        <p14:creationId xmlns:p14="http://schemas.microsoft.com/office/powerpoint/2010/main" val="2812345932"/>
      </p:ext>
    </p:extLst>
  </p:cSld>
  <p:clrMapOvr>
    <a:masterClrMapping/>
  </p:clrMapOvr>
  <p:transition advClick="0" advTm="5000">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p:txBody>
          <a:bodyPr/>
          <a:lstStyle/>
          <a:p>
            <a:pPr eaLnBrk="1" hangingPunct="1"/>
            <a:endParaRPr lang="ru-RU" smtClean="0"/>
          </a:p>
        </p:txBody>
      </p:sp>
      <p:pic>
        <p:nvPicPr>
          <p:cNvPr id="8195" name="Picture 4" descr="шариким в небе 2"/>
          <p:cNvPicPr>
            <a:picLocks noGrp="1" noChangeAspect="1" noChangeArrowheads="1"/>
          </p:cNvPicPr>
          <p:nvPr>
            <p:ph idx="1"/>
          </p:nvPr>
        </p:nvPicPr>
        <p:blipFill>
          <a:blip r:embed="rId2"/>
          <a:srcRect/>
          <a:stretch>
            <a:fillRect/>
          </a:stretch>
        </p:blipFill>
        <p:spPr>
          <a:xfrm>
            <a:off x="0" y="0"/>
            <a:ext cx="9144000" cy="6858000"/>
          </a:xfrm>
          <a:noFill/>
        </p:spPr>
      </p:pic>
      <p:sp>
        <p:nvSpPr>
          <p:cNvPr id="3" name="TextBox 2"/>
          <p:cNvSpPr txBox="1"/>
          <p:nvPr/>
        </p:nvSpPr>
        <p:spPr>
          <a:xfrm>
            <a:off x="323528" y="332656"/>
            <a:ext cx="184731" cy="646331"/>
          </a:xfrm>
          <a:prstGeom prst="rect">
            <a:avLst/>
          </a:prstGeom>
          <a:noFill/>
        </p:spPr>
        <p:txBody>
          <a:bodyPr wrap="none" rtlCol="0">
            <a:spAutoFit/>
          </a:bodyPr>
          <a:lstStyle/>
          <a:p>
            <a:endParaRPr lang="ru-RU" dirty="0"/>
          </a:p>
          <a:p>
            <a:endParaRPr lang="ru-RU" dirty="0"/>
          </a:p>
        </p:txBody>
      </p:sp>
      <p:sp>
        <p:nvSpPr>
          <p:cNvPr id="2" name="TextBox 1"/>
          <p:cNvSpPr txBox="1"/>
          <p:nvPr/>
        </p:nvSpPr>
        <p:spPr>
          <a:xfrm>
            <a:off x="1034516" y="3836915"/>
            <a:ext cx="7433445" cy="3046988"/>
          </a:xfrm>
          <a:prstGeom prst="rect">
            <a:avLst/>
          </a:prstGeom>
          <a:noFill/>
        </p:spPr>
        <p:txBody>
          <a:bodyPr wrap="none" rtlCol="0">
            <a:spAutoFit/>
          </a:bodyPr>
          <a:lstStyle/>
          <a:p>
            <a:r>
              <a:rPr lang="ru-RU" sz="9600" b="1" dirty="0" smtClean="0">
                <a:solidFill>
                  <a:srgbClr val="C00000"/>
                </a:solidFill>
                <a:latin typeface="Comic Sans MS" panose="030F0702030302020204" pitchFamily="66" charset="0"/>
              </a:rPr>
              <a:t>Благодарю </a:t>
            </a:r>
          </a:p>
          <a:p>
            <a:r>
              <a:rPr lang="ru-RU" sz="9600" b="1" dirty="0" smtClean="0">
                <a:solidFill>
                  <a:srgbClr val="C00000"/>
                </a:solidFill>
                <a:latin typeface="Comic Sans MS" panose="030F0702030302020204" pitchFamily="66" charset="0"/>
              </a:rPr>
              <a:t>за участие!</a:t>
            </a:r>
            <a:endParaRPr lang="ru-RU" sz="9600" b="1"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60387722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83568" y="1988840"/>
            <a:ext cx="8075240" cy="738336"/>
          </a:xfrm>
        </p:spPr>
        <p:txBody>
          <a:bodyPr>
            <a:noAutofit/>
          </a:bodyPr>
          <a:lstStyle/>
          <a:p>
            <a:pPr algn="ctr"/>
            <a:r>
              <a:rPr lang="ru-RU" sz="6000" b="1" dirty="0" smtClean="0">
                <a:solidFill>
                  <a:srgbClr val="002060"/>
                </a:solidFill>
                <a:latin typeface="Franklin Gothic Demi Cond" panose="020B0706030402020204" pitchFamily="34" charset="0"/>
              </a:rPr>
              <a:t>Профилактика дезадаптации в ДОУ:</a:t>
            </a:r>
            <a:endParaRPr lang="ru-RU" sz="6000" b="1" dirty="0">
              <a:solidFill>
                <a:srgbClr val="002060"/>
              </a:solidFill>
              <a:latin typeface="Franklin Gothic Demi Cond" panose="020B0706030402020204" pitchFamily="34" charset="0"/>
            </a:endParaRPr>
          </a:p>
        </p:txBody>
      </p:sp>
      <p:pic>
        <p:nvPicPr>
          <p:cNvPr id="1029" name="Picture 5" descr="C:\Users\Valya\Desktop\дет сад 451\выступление для педагогов\image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447" y="3410315"/>
            <a:ext cx="6657975" cy="32562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43354" y="332656"/>
            <a:ext cx="5354351" cy="1200329"/>
          </a:xfrm>
          <a:prstGeom prst="rect">
            <a:avLst/>
          </a:prstGeom>
          <a:noFill/>
        </p:spPr>
        <p:txBody>
          <a:bodyPr wrap="none" rtlCol="0">
            <a:spAutoFit/>
          </a:bodyPr>
          <a:lstStyle/>
          <a:p>
            <a:pPr algn="r"/>
            <a:r>
              <a:rPr lang="ru-RU" sz="2400" b="1" i="1" dirty="0" smtClean="0">
                <a:solidFill>
                  <a:srgbClr val="000066"/>
                </a:solidFill>
              </a:rPr>
              <a:t>«Любые резкие, внезапные перемены</a:t>
            </a:r>
          </a:p>
          <a:p>
            <a:pPr algn="r"/>
            <a:r>
              <a:rPr lang="ru-RU" sz="2400" b="1" i="1" dirty="0">
                <a:solidFill>
                  <a:srgbClr val="000066"/>
                </a:solidFill>
              </a:rPr>
              <a:t>о</a:t>
            </a:r>
            <a:r>
              <a:rPr lang="ru-RU" sz="2400" b="1" i="1" dirty="0" smtClean="0">
                <a:solidFill>
                  <a:srgbClr val="000066"/>
                </a:solidFill>
              </a:rPr>
              <a:t>пасны и вредны».</a:t>
            </a:r>
          </a:p>
          <a:p>
            <a:pPr algn="r"/>
            <a:r>
              <a:rPr lang="ru-RU" sz="2400" b="1" i="1" dirty="0" smtClean="0">
                <a:solidFill>
                  <a:schemeClr val="accent2">
                    <a:lumMod val="50000"/>
                  </a:schemeClr>
                </a:solidFill>
              </a:rPr>
              <a:t>Гиппократ</a:t>
            </a:r>
            <a:endParaRPr lang="ru-RU" sz="2400" b="1" i="1" dirty="0">
              <a:solidFill>
                <a:schemeClr val="accent2">
                  <a:lumMod val="50000"/>
                </a:schemeClr>
              </a:solidFill>
            </a:endParaRPr>
          </a:p>
        </p:txBody>
      </p:sp>
      <p:pic>
        <p:nvPicPr>
          <p:cNvPr id="6" name="Picture 2" descr="C:\Users\Valya\Desktop\дет сад 451\выступление для педагогов\sm_full.jpg"/>
          <p:cNvPicPr>
            <a:picLocks noChangeAspect="1" noChangeArrowheads="1"/>
          </p:cNvPicPr>
          <p:nvPr/>
        </p:nvPicPr>
        <p:blipFill rotWithShape="1">
          <a:blip r:embed="rId4">
            <a:extLst>
              <a:ext uri="{28A0092B-C50C-407E-A947-70E740481C1C}">
                <a14:useLocalDpi xmlns:a14="http://schemas.microsoft.com/office/drawing/2010/main" val="0"/>
              </a:ext>
            </a:extLst>
          </a:blip>
          <a:srcRect l="6144" t="20784" r="3487" b="10538"/>
          <a:stretch/>
        </p:blipFill>
        <p:spPr bwMode="auto">
          <a:xfrm>
            <a:off x="0" y="11594"/>
            <a:ext cx="2374710" cy="157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51362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Заголовок 3"/>
          <p:cNvSpPr>
            <a:spLocks noGrp="1"/>
          </p:cNvSpPr>
          <p:nvPr>
            <p:ph type="title"/>
          </p:nvPr>
        </p:nvSpPr>
        <p:spPr>
          <a:xfrm>
            <a:off x="395536" y="548680"/>
            <a:ext cx="5976664" cy="1143000"/>
          </a:xfrm>
        </p:spPr>
        <p:txBody>
          <a:bodyPr>
            <a:noAutofit/>
          </a:bodyPr>
          <a:lstStyle/>
          <a:p>
            <a:endParaRPr lang="ru-RU" sz="4800" b="1" dirty="0"/>
          </a:p>
        </p:txBody>
      </p:sp>
      <p:sp>
        <p:nvSpPr>
          <p:cNvPr id="3" name="Объект 2"/>
          <p:cNvSpPr>
            <a:spLocks noGrp="1"/>
          </p:cNvSpPr>
          <p:nvPr>
            <p:ph sz="half" idx="1"/>
          </p:nvPr>
        </p:nvSpPr>
        <p:spPr>
          <a:xfrm>
            <a:off x="539552" y="836712"/>
            <a:ext cx="8064896" cy="4392488"/>
          </a:xfrm>
        </p:spPr>
        <p:txBody>
          <a:bodyPr>
            <a:normAutofit fontScale="40000" lnSpcReduction="20000"/>
          </a:bodyPr>
          <a:lstStyle/>
          <a:p>
            <a:pPr marL="0" indent="0" algn="ctr">
              <a:buNone/>
            </a:pPr>
            <a:endParaRPr lang="ru-RU" dirty="0" smtClean="0">
              <a:solidFill>
                <a:schemeClr val="bg1"/>
              </a:solidFill>
            </a:endParaRPr>
          </a:p>
          <a:p>
            <a:pPr algn="ctr"/>
            <a:endParaRPr lang="ru-RU" dirty="0">
              <a:solidFill>
                <a:schemeClr val="bg1"/>
              </a:solidFill>
            </a:endParaRPr>
          </a:p>
          <a:p>
            <a:pPr marL="0" indent="0" algn="r">
              <a:buNone/>
            </a:pPr>
            <a:r>
              <a:rPr lang="ru-RU" sz="5800" b="1" dirty="0" smtClean="0"/>
              <a:t>«Всё, что делается постепенно,- безопасно. </a:t>
            </a:r>
          </a:p>
          <a:p>
            <a:pPr marL="0" indent="0" algn="r">
              <a:buNone/>
            </a:pPr>
            <a:r>
              <a:rPr lang="ru-RU" sz="5800" b="1" dirty="0" smtClean="0"/>
              <a:t>Всё, что делается неожиданно и внезапно, </a:t>
            </a:r>
          </a:p>
          <a:p>
            <a:pPr marL="0" indent="0" algn="r">
              <a:buNone/>
            </a:pPr>
            <a:r>
              <a:rPr lang="ru-RU" sz="5800" b="1" dirty="0" smtClean="0"/>
              <a:t>может навредить».</a:t>
            </a:r>
          </a:p>
          <a:p>
            <a:pPr marL="0" indent="0" algn="r">
              <a:buNone/>
            </a:pPr>
            <a:r>
              <a:rPr lang="ru-RU" sz="5800" b="1" dirty="0" smtClean="0">
                <a:solidFill>
                  <a:schemeClr val="accent2">
                    <a:lumMod val="50000"/>
                  </a:schemeClr>
                </a:solidFill>
              </a:rPr>
              <a:t>Гиппократ</a:t>
            </a:r>
          </a:p>
          <a:p>
            <a:pPr marL="0" indent="0" algn="r">
              <a:buNone/>
            </a:pPr>
            <a:endParaRPr lang="ru-RU" sz="5800" b="1" dirty="0" smtClean="0"/>
          </a:p>
          <a:p>
            <a:pPr marL="0" indent="0" algn="r">
              <a:buNone/>
            </a:pPr>
            <a:endParaRPr lang="ru-RU" sz="5800" b="1" dirty="0" smtClean="0"/>
          </a:p>
          <a:p>
            <a:pPr marL="0" indent="0" algn="r">
              <a:buNone/>
            </a:pPr>
            <a:endParaRPr lang="ru-RU" sz="5800" b="1" dirty="0"/>
          </a:p>
          <a:p>
            <a:pPr marL="0" indent="0" algn="r">
              <a:buNone/>
            </a:pPr>
            <a:r>
              <a:rPr lang="ru-RU" sz="5800" b="1" dirty="0" smtClean="0"/>
              <a:t>«С детских лет нужно следить </a:t>
            </a:r>
          </a:p>
          <a:p>
            <a:pPr marL="0" indent="0" algn="r">
              <a:buNone/>
            </a:pPr>
            <a:r>
              <a:rPr lang="ru-RU" sz="5800" b="1" dirty="0" smtClean="0"/>
              <a:t>за душевными проявлениями ребёнка, </a:t>
            </a:r>
          </a:p>
          <a:p>
            <a:pPr marL="0" indent="0" algn="r">
              <a:buNone/>
            </a:pPr>
            <a:r>
              <a:rPr lang="ru-RU" sz="5800" b="1" dirty="0" smtClean="0"/>
              <a:t>предохраняя его от сильного гнева, печали и бессонницы».</a:t>
            </a:r>
          </a:p>
          <a:p>
            <a:pPr marL="0" indent="0" algn="r">
              <a:buNone/>
            </a:pPr>
            <a:r>
              <a:rPr lang="ru-RU" sz="5800" b="1" dirty="0" smtClean="0">
                <a:solidFill>
                  <a:schemeClr val="accent2">
                    <a:lumMod val="50000"/>
                  </a:schemeClr>
                </a:solidFill>
              </a:rPr>
              <a:t>Авиценна</a:t>
            </a:r>
            <a:endParaRPr lang="ru-RU" sz="5800" b="1" dirty="0">
              <a:solidFill>
                <a:schemeClr val="accent2">
                  <a:lumMod val="50000"/>
                </a:schemeClr>
              </a:solidFill>
            </a:endParaRPr>
          </a:p>
        </p:txBody>
      </p:sp>
      <p:pic>
        <p:nvPicPr>
          <p:cNvPr id="6" name="Picture 2" descr="C:\Users\1\Desktop\детсад 451\выступление для педагогов\картинки разные\эмоцмм.jpg"/>
          <p:cNvPicPr>
            <a:picLocks noChangeAspect="1" noChangeArrowheads="1"/>
          </p:cNvPicPr>
          <p:nvPr/>
        </p:nvPicPr>
        <p:blipFill rotWithShape="1">
          <a:blip r:embed="rId3">
            <a:extLst>
              <a:ext uri="{28A0092B-C50C-407E-A947-70E740481C1C}">
                <a14:useLocalDpi xmlns:a14="http://schemas.microsoft.com/office/drawing/2010/main" val="0"/>
              </a:ext>
            </a:extLst>
          </a:blip>
          <a:srcRect l="49269" t="6238" r="1462" b="16150"/>
          <a:stretch/>
        </p:blipFill>
        <p:spPr bwMode="auto">
          <a:xfrm>
            <a:off x="16775" y="116632"/>
            <a:ext cx="2965059" cy="3503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875991"/>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79512" y="188640"/>
            <a:ext cx="8964488" cy="6370975"/>
          </a:xfrm>
          <a:prstGeom prst="rect">
            <a:avLst/>
          </a:prstGeom>
          <a:noFill/>
        </p:spPr>
        <p:txBody>
          <a:bodyPr wrap="square" rtlCol="0">
            <a:spAutoFit/>
          </a:bodyPr>
          <a:lstStyle/>
          <a:p>
            <a:pPr algn="ctr"/>
            <a:r>
              <a:rPr lang="ru-RU" sz="2400" b="1" u="sng" dirty="0" smtClean="0"/>
              <a:t>Адаптация </a:t>
            </a:r>
            <a:r>
              <a:rPr lang="ru-RU" sz="2400" b="1" dirty="0" smtClean="0"/>
              <a:t>- это приспособление</a:t>
            </a:r>
            <a:r>
              <a:rPr lang="ru-RU" sz="2400" b="1" dirty="0"/>
              <a:t> </a:t>
            </a:r>
            <a:r>
              <a:rPr lang="ru-RU" sz="2400" b="1" dirty="0" smtClean="0"/>
              <a:t>строения и функций организма, его органов и клеток к условиям внешней среды.</a:t>
            </a:r>
          </a:p>
          <a:p>
            <a:pPr algn="ctr"/>
            <a:endParaRPr lang="ru-RU" sz="2400" b="1" u="sng" dirty="0" smtClean="0"/>
          </a:p>
          <a:p>
            <a:pPr algn="ctr"/>
            <a:r>
              <a:rPr lang="ru-RU" sz="2400" b="1" u="sng" dirty="0" smtClean="0"/>
              <a:t>Адаптация</a:t>
            </a:r>
            <a:r>
              <a:rPr lang="ru-RU" sz="2400" b="1" dirty="0" smtClean="0"/>
              <a:t> - это приспособление организма к изменяющимся внешним условиям.</a:t>
            </a:r>
          </a:p>
          <a:p>
            <a:r>
              <a:rPr lang="ru-RU" sz="2400" b="1" dirty="0" smtClean="0"/>
              <a:t>Процесс часто проходящий с напряжением и перенапряжением психических и физических сил детского организма.</a:t>
            </a:r>
            <a:endParaRPr lang="ru-RU" sz="2400" b="1" dirty="0" smtClean="0">
              <a:latin typeface="Arial Black" panose="020B0A04020102020204" pitchFamily="34" charset="0"/>
            </a:endParaRPr>
          </a:p>
          <a:p>
            <a:endParaRPr lang="ru-RU" sz="2400" b="1" dirty="0" smtClean="0">
              <a:latin typeface="Arial Black" panose="020B0A04020102020204" pitchFamily="34" charset="0"/>
            </a:endParaRPr>
          </a:p>
          <a:p>
            <a:r>
              <a:rPr lang="ru-RU" sz="2400" b="1" dirty="0" smtClean="0">
                <a:latin typeface="Arial Black" panose="020B0A04020102020204" pitchFamily="34" charset="0"/>
              </a:rPr>
              <a:t>В привычную, сложившуюся жизнь ребёнка буквально врываются следующие изменения:</a:t>
            </a:r>
          </a:p>
          <a:p>
            <a:pPr marL="342900" indent="-342900">
              <a:buFont typeface="Arial" panose="020B0604020202020204" pitchFamily="34" charset="0"/>
              <a:buChar char="•"/>
            </a:pPr>
            <a:r>
              <a:rPr lang="ru-RU" sz="2400" b="1" dirty="0" smtClean="0"/>
              <a:t>ч</a:t>
            </a:r>
            <a:r>
              <a:rPr lang="ru-RU" sz="2400" b="1" dirty="0"/>
              <a:t>ё</a:t>
            </a:r>
            <a:r>
              <a:rPr lang="ru-RU" sz="2400" b="1" dirty="0" smtClean="0"/>
              <a:t>ткий режим дня;</a:t>
            </a:r>
          </a:p>
          <a:p>
            <a:pPr marL="342900" indent="-342900">
              <a:buFont typeface="Arial" panose="020B0604020202020204" pitchFamily="34" charset="0"/>
              <a:buChar char="•"/>
            </a:pPr>
            <a:r>
              <a:rPr lang="ru-RU" sz="2400" b="1" dirty="0"/>
              <a:t>о</a:t>
            </a:r>
            <a:r>
              <a:rPr lang="ru-RU" sz="2400" b="1" dirty="0" smtClean="0"/>
              <a:t>тсутствие родных рядом;</a:t>
            </a:r>
          </a:p>
          <a:p>
            <a:pPr marL="342900" indent="-342900">
              <a:buFont typeface="Arial" panose="020B0604020202020204" pitchFamily="34" charset="0"/>
              <a:buChar char="•"/>
            </a:pPr>
            <a:r>
              <a:rPr lang="ru-RU" sz="2400" b="1" dirty="0"/>
              <a:t>п</a:t>
            </a:r>
            <a:r>
              <a:rPr lang="ru-RU" sz="2400" b="1" dirty="0" smtClean="0"/>
              <a:t>остоянный контакт со сверстниками;</a:t>
            </a:r>
          </a:p>
          <a:p>
            <a:pPr marL="342900" indent="-342900">
              <a:buFont typeface="Arial" panose="020B0604020202020204" pitchFamily="34" charset="0"/>
              <a:buChar char="•"/>
            </a:pPr>
            <a:r>
              <a:rPr lang="ru-RU" sz="2400" b="1" dirty="0"/>
              <a:t>н</a:t>
            </a:r>
            <a:r>
              <a:rPr lang="ru-RU" sz="2400" b="1" dirty="0" smtClean="0"/>
              <a:t>еобходимость слушаться и подчиняться </a:t>
            </a:r>
          </a:p>
          <a:p>
            <a:r>
              <a:rPr lang="ru-RU" sz="2400" b="1" dirty="0"/>
              <a:t> </a:t>
            </a:r>
            <a:r>
              <a:rPr lang="ru-RU" sz="2400" b="1" dirty="0" smtClean="0"/>
              <a:t>    незнакомому до этого человеку;</a:t>
            </a:r>
          </a:p>
          <a:p>
            <a:pPr marL="342900" indent="-342900">
              <a:buFont typeface="Arial" panose="020B0604020202020204" pitchFamily="34" charset="0"/>
              <a:buChar char="•"/>
            </a:pPr>
            <a:r>
              <a:rPr lang="ru-RU" sz="2400" b="1" dirty="0"/>
              <a:t>н</a:t>
            </a:r>
            <a:r>
              <a:rPr lang="ru-RU" sz="2400" b="1" dirty="0" smtClean="0"/>
              <a:t>овое помещение, таящее в себе много </a:t>
            </a:r>
            <a:r>
              <a:rPr lang="ru-RU" sz="2400" b="1" dirty="0" err="1" smtClean="0"/>
              <a:t>неизвесного</a:t>
            </a:r>
            <a:r>
              <a:rPr lang="ru-RU" sz="2400" b="1" dirty="0" smtClean="0"/>
              <a:t>;</a:t>
            </a:r>
          </a:p>
          <a:p>
            <a:pPr marL="342900" indent="-342900">
              <a:buFont typeface="Arial" panose="020B0604020202020204" pitchFamily="34" charset="0"/>
              <a:buChar char="•"/>
            </a:pPr>
            <a:r>
              <a:rPr lang="ru-RU" sz="2400" b="1" dirty="0"/>
              <a:t>р</a:t>
            </a:r>
            <a:r>
              <a:rPr lang="ru-RU" sz="2400" b="1" dirty="0" smtClean="0"/>
              <a:t>езкое уменьшение персонального внимания.</a:t>
            </a:r>
          </a:p>
        </p:txBody>
      </p:sp>
    </p:spTree>
    <p:extLst>
      <p:ext uri="{BB962C8B-B14F-4D97-AF65-F5344CB8AC3E}">
        <p14:creationId xmlns:p14="http://schemas.microsoft.com/office/powerpoint/2010/main" val="233818033"/>
      </p:ext>
    </p:extLst>
  </p:cSld>
  <p:clrMapOvr>
    <a:masterClrMapping/>
  </p:clrMapOvr>
  <p:transition advClick="0" advTm="5000">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79512" y="188640"/>
            <a:ext cx="8964488" cy="6494085"/>
          </a:xfrm>
          <a:prstGeom prst="rect">
            <a:avLst/>
          </a:prstGeom>
          <a:noFill/>
        </p:spPr>
        <p:txBody>
          <a:bodyPr wrap="square" rtlCol="0">
            <a:spAutoFit/>
          </a:bodyPr>
          <a:lstStyle/>
          <a:p>
            <a:pPr algn="ctr"/>
            <a:r>
              <a:rPr lang="ru-RU" sz="2800" b="1" u="sng" dirty="0" smtClean="0">
                <a:latin typeface="Comic Sans MS" panose="030F0702030302020204" pitchFamily="66" charset="0"/>
              </a:rPr>
              <a:t>Впечатления ребёнка, </a:t>
            </a:r>
          </a:p>
          <a:p>
            <a:pPr algn="ctr"/>
            <a:r>
              <a:rPr lang="ru-RU" sz="2800" b="1" u="sng" dirty="0" smtClean="0">
                <a:latin typeface="Comic Sans MS" panose="030F0702030302020204" pitchFamily="66" charset="0"/>
              </a:rPr>
              <a:t>впервые попавшего в детский сад.</a:t>
            </a:r>
          </a:p>
          <a:p>
            <a:pPr algn="ctr"/>
            <a:r>
              <a:rPr lang="ru-RU" sz="2400" dirty="0" smtClean="0">
                <a:latin typeface="Comic Sans MS" panose="030F0702030302020204" pitchFamily="66" charset="0"/>
              </a:rPr>
              <a:t>Представьте себе, что вы попали в незнакомый город, жители которого больше вас, некоторые просто гиганты. Все они проявляют к вам особый интерес, </a:t>
            </a:r>
          </a:p>
          <a:p>
            <a:pPr algn="ctr"/>
            <a:r>
              <a:rPr lang="ru-RU" sz="2400" dirty="0" smtClean="0">
                <a:latin typeface="Comic Sans MS" panose="030F0702030302020204" pitchFamily="66" charset="0"/>
              </a:rPr>
              <a:t>но их намерения вам неизвестны. </a:t>
            </a:r>
          </a:p>
          <a:p>
            <a:pPr algn="ctr"/>
            <a:r>
              <a:rPr lang="ru-RU" sz="2400" dirty="0" smtClean="0">
                <a:latin typeface="Comic Sans MS" panose="030F0702030302020204" pitchFamily="66" charset="0"/>
              </a:rPr>
              <a:t>Поэтому стоит держаться настороже. </a:t>
            </a:r>
          </a:p>
          <a:p>
            <a:pPr algn="ctr"/>
            <a:r>
              <a:rPr lang="ru-RU" sz="2400" dirty="0" smtClean="0">
                <a:latin typeface="Comic Sans MS" panose="030F0702030302020204" pitchFamily="66" charset="0"/>
              </a:rPr>
              <a:t>В комнате вместе с вами живут ещё 20 человек, которые о чём-то говорят, бегают, плачут, дерутся. </a:t>
            </a:r>
          </a:p>
          <a:p>
            <a:pPr algn="ctr"/>
            <a:r>
              <a:rPr lang="ru-RU" sz="2400" dirty="0" smtClean="0">
                <a:latin typeface="Comic Sans MS" panose="030F0702030302020204" pitchFamily="66" charset="0"/>
              </a:rPr>
              <a:t>Нет ни одного знакомого человека, который всё бы объяснил. Нет места, где можно спрятаться и уединиться. Всё незнакомое, возможно враждебное, </a:t>
            </a:r>
          </a:p>
          <a:p>
            <a:pPr algn="ctr"/>
            <a:r>
              <a:rPr lang="ru-RU" sz="2400" dirty="0" smtClean="0">
                <a:latin typeface="Comic Sans MS" panose="030F0702030302020204" pitchFamily="66" charset="0"/>
              </a:rPr>
              <a:t>нужно жить по новым правилам…</a:t>
            </a:r>
          </a:p>
          <a:p>
            <a:pPr algn="ctr"/>
            <a:r>
              <a:rPr lang="ru-RU" sz="2400" dirty="0" smtClean="0">
                <a:latin typeface="Comic Sans MS" panose="030F0702030302020204" pitchFamily="66" charset="0"/>
              </a:rPr>
              <a:t>Всё это может вызвать бурные реакции (негативные эмоциональные состояния, капризы, плач, страхи, </a:t>
            </a:r>
          </a:p>
          <a:p>
            <a:pPr algn="ctr"/>
            <a:r>
              <a:rPr lang="ru-RU" sz="2400" dirty="0" smtClean="0">
                <a:latin typeface="Comic Sans MS" panose="030F0702030302020204" pitchFamily="66" charset="0"/>
              </a:rPr>
              <a:t>отказ от пищи, беспокойный сон, частые болезни, </a:t>
            </a:r>
          </a:p>
          <a:p>
            <a:pPr algn="ctr"/>
            <a:r>
              <a:rPr lang="ru-RU" sz="2400" dirty="0" smtClean="0">
                <a:latin typeface="Comic Sans MS" panose="030F0702030302020204" pitchFamily="66" charset="0"/>
              </a:rPr>
              <a:t>потеря приобретённых ранее умений и навыков).</a:t>
            </a:r>
          </a:p>
        </p:txBody>
      </p:sp>
    </p:spTree>
    <p:extLst>
      <p:ext uri="{BB962C8B-B14F-4D97-AF65-F5344CB8AC3E}">
        <p14:creationId xmlns:p14="http://schemas.microsoft.com/office/powerpoint/2010/main" val="2425389457"/>
      </p:ext>
    </p:extLst>
  </p:cSld>
  <p:clrMapOvr>
    <a:masterClrMapping/>
  </p:clrMapOvr>
  <p:transition advClick="0" advTm="5000">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lstStyle/>
          <a:p>
            <a:pPr eaLnBrk="1" hangingPunct="1"/>
            <a:endParaRPr lang="ru-RU" altLang="ru-RU" smtClean="0"/>
          </a:p>
        </p:txBody>
      </p:sp>
      <p:pic>
        <p:nvPicPr>
          <p:cNvPr id="13315" name="Picture 4" descr="745410_space_and_ufo_p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2" name="TextBox 1"/>
          <p:cNvSpPr txBox="1"/>
          <p:nvPr/>
        </p:nvSpPr>
        <p:spPr>
          <a:xfrm>
            <a:off x="971600" y="1268760"/>
            <a:ext cx="7498976" cy="5262979"/>
          </a:xfrm>
          <a:prstGeom prst="rect">
            <a:avLst/>
          </a:prstGeom>
          <a:noFill/>
        </p:spPr>
        <p:txBody>
          <a:bodyPr wrap="none" rtlCol="0">
            <a:spAutoFit/>
          </a:bodyPr>
          <a:lstStyle/>
          <a:p>
            <a:r>
              <a:rPr lang="ru-RU" sz="4800" dirty="0" smtClean="0">
                <a:solidFill>
                  <a:schemeClr val="bg1"/>
                </a:solidFill>
                <a:latin typeface="Franklin Gothic Medium Cond" panose="020B0606030402020204" pitchFamily="34" charset="0"/>
              </a:rPr>
              <a:t>У ребёнка всё взаимосвязано: </a:t>
            </a:r>
          </a:p>
          <a:p>
            <a:pPr marL="685800" indent="-685800">
              <a:buFont typeface="Arial" panose="020B0604020202020204" pitchFamily="34" charset="0"/>
              <a:buChar char="•"/>
            </a:pPr>
            <a:r>
              <a:rPr lang="ru-RU" sz="4800" dirty="0" smtClean="0">
                <a:solidFill>
                  <a:schemeClr val="bg1"/>
                </a:solidFill>
                <a:latin typeface="Franklin Gothic Medium Cond" panose="020B0606030402020204" pitchFamily="34" charset="0"/>
              </a:rPr>
              <a:t>эмоциональный настрой</a:t>
            </a:r>
          </a:p>
          <a:p>
            <a:pPr marL="685800" indent="-685800">
              <a:buFont typeface="Arial" panose="020B0604020202020204" pitchFamily="34" charset="0"/>
              <a:buChar char="•"/>
            </a:pPr>
            <a:r>
              <a:rPr lang="ru-RU" sz="4800" dirty="0">
                <a:solidFill>
                  <a:schemeClr val="bg1"/>
                </a:solidFill>
                <a:latin typeface="Franklin Gothic Medium Cond" panose="020B0606030402020204" pitchFamily="34" charset="0"/>
              </a:rPr>
              <a:t>п</a:t>
            </a:r>
            <a:r>
              <a:rPr lang="ru-RU" sz="4800" dirty="0" smtClean="0">
                <a:solidFill>
                  <a:schemeClr val="bg1"/>
                </a:solidFill>
                <a:latin typeface="Franklin Gothic Medium Cond" panose="020B0606030402020204" pitchFamily="34" charset="0"/>
              </a:rPr>
              <a:t>сихическое развитие</a:t>
            </a:r>
          </a:p>
          <a:p>
            <a:pPr marL="685800" indent="-685800">
              <a:buFont typeface="Arial" panose="020B0604020202020204" pitchFamily="34" charset="0"/>
              <a:buChar char="•"/>
            </a:pPr>
            <a:r>
              <a:rPr lang="ru-RU" sz="4800" dirty="0">
                <a:solidFill>
                  <a:schemeClr val="bg1"/>
                </a:solidFill>
                <a:latin typeface="Franklin Gothic Medium Cond" panose="020B0606030402020204" pitchFamily="34" charset="0"/>
              </a:rPr>
              <a:t>ф</a:t>
            </a:r>
            <a:r>
              <a:rPr lang="ru-RU" sz="4800" dirty="0" smtClean="0">
                <a:solidFill>
                  <a:schemeClr val="bg1"/>
                </a:solidFill>
                <a:latin typeface="Franklin Gothic Medium Cond" panose="020B0606030402020204" pitchFamily="34" charset="0"/>
              </a:rPr>
              <a:t>изическое развитие</a:t>
            </a:r>
          </a:p>
          <a:p>
            <a:pPr marL="685800" indent="-685800">
              <a:buFont typeface="Arial" panose="020B0604020202020204" pitchFamily="34" charset="0"/>
              <a:buChar char="•"/>
            </a:pPr>
            <a:r>
              <a:rPr lang="ru-RU" sz="4800" dirty="0" smtClean="0">
                <a:solidFill>
                  <a:schemeClr val="bg1"/>
                </a:solidFill>
                <a:latin typeface="Franklin Gothic Medium Cond" panose="020B0606030402020204" pitchFamily="34" charset="0"/>
              </a:rPr>
              <a:t>состояние </a:t>
            </a:r>
            <a:r>
              <a:rPr lang="ru-RU" sz="4800" dirty="0">
                <a:solidFill>
                  <a:schemeClr val="bg1"/>
                </a:solidFill>
                <a:latin typeface="Franklin Gothic Medium Cond" panose="020B0606030402020204" pitchFamily="34" charset="0"/>
              </a:rPr>
              <a:t>здоровья  </a:t>
            </a:r>
          </a:p>
          <a:p>
            <a:pPr marL="685800" indent="-685800">
              <a:buFont typeface="Arial" panose="020B0604020202020204" pitchFamily="34" charset="0"/>
              <a:buChar char="•"/>
            </a:pPr>
            <a:endParaRPr lang="ru-RU" sz="4800" dirty="0">
              <a:solidFill>
                <a:schemeClr val="bg1"/>
              </a:solidFill>
              <a:latin typeface="Franklin Gothic Medium Cond" panose="020B0606030402020204" pitchFamily="34" charset="0"/>
            </a:endParaRPr>
          </a:p>
          <a:p>
            <a:pPr marL="685800" indent="-685800">
              <a:buFont typeface="Arial" panose="020B0604020202020204" pitchFamily="34" charset="0"/>
              <a:buChar char="•"/>
            </a:pPr>
            <a:endParaRPr lang="ru-RU" sz="4800" dirty="0">
              <a:solidFill>
                <a:schemeClr val="bg1"/>
              </a:solidFill>
              <a:latin typeface="Franklin Gothic Medium Cond" panose="020B0606030402020204" pitchFamily="34" charset="0"/>
            </a:endParaRPr>
          </a:p>
        </p:txBody>
      </p:sp>
    </p:spTree>
    <p:extLst>
      <p:ext uri="{BB962C8B-B14F-4D97-AF65-F5344CB8AC3E}">
        <p14:creationId xmlns:p14="http://schemas.microsoft.com/office/powerpoint/2010/main" val="2648072692"/>
      </p:ext>
    </p:extLst>
  </p:cSld>
  <p:clrMapOvr>
    <a:masterClrMapping/>
  </p:clrMapOvr>
  <p:transition advClick="0" advTm="5000">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lstStyle/>
          <a:p>
            <a:pPr eaLnBrk="1" hangingPunct="1"/>
            <a:endParaRPr lang="ru-RU" altLang="ru-RU" dirty="0" smtClean="0"/>
          </a:p>
        </p:txBody>
      </p:sp>
      <p:pic>
        <p:nvPicPr>
          <p:cNvPr id="13315" name="Picture 4" descr="745410_space_and_ufo_p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2" name="TextBox 1"/>
          <p:cNvSpPr txBox="1"/>
          <p:nvPr/>
        </p:nvSpPr>
        <p:spPr>
          <a:xfrm>
            <a:off x="120121" y="548680"/>
            <a:ext cx="8928992" cy="5693866"/>
          </a:xfrm>
          <a:prstGeom prst="rect">
            <a:avLst/>
          </a:prstGeom>
          <a:noFill/>
        </p:spPr>
        <p:txBody>
          <a:bodyPr wrap="square" rtlCol="0">
            <a:spAutoFit/>
          </a:bodyPr>
          <a:lstStyle/>
          <a:p>
            <a:pPr algn="ctr"/>
            <a:r>
              <a:rPr lang="ru-RU" sz="3600" dirty="0">
                <a:solidFill>
                  <a:schemeClr val="bg1"/>
                </a:solidFill>
                <a:latin typeface="Franklin Gothic Medium Cond" panose="020B0606030402020204" pitchFamily="34" charset="0"/>
              </a:rPr>
              <a:t>П</a:t>
            </a:r>
            <a:r>
              <a:rPr lang="ru-RU" sz="3600" dirty="0" smtClean="0">
                <a:solidFill>
                  <a:schemeClr val="bg1"/>
                </a:solidFill>
                <a:latin typeface="Franklin Gothic Medium Cond" panose="020B0606030402020204" pitchFamily="34" charset="0"/>
              </a:rPr>
              <a:t>оэтому </a:t>
            </a:r>
            <a:r>
              <a:rPr lang="ru-RU" sz="4000" dirty="0" smtClean="0">
                <a:solidFill>
                  <a:schemeClr val="bg1"/>
                </a:solidFill>
                <a:latin typeface="Franklin Gothic Medium Cond" panose="020B0606030402020204" pitchFamily="34" charset="0"/>
              </a:rPr>
              <a:t>адаптационный стресс</a:t>
            </a:r>
            <a:r>
              <a:rPr lang="ru-RU" sz="3600" dirty="0" smtClean="0">
                <a:solidFill>
                  <a:schemeClr val="bg1"/>
                </a:solidFill>
                <a:latin typeface="Franklin Gothic Medium Cond" panose="020B0606030402020204" pitchFamily="34" charset="0"/>
              </a:rPr>
              <a:t> </a:t>
            </a:r>
          </a:p>
          <a:p>
            <a:pPr algn="ctr"/>
            <a:r>
              <a:rPr lang="ru-RU" sz="3600" dirty="0" smtClean="0">
                <a:solidFill>
                  <a:schemeClr val="bg1"/>
                </a:solidFill>
                <a:latin typeface="Franklin Gothic Medium Cond" panose="020B0606030402020204" pitchFamily="34" charset="0"/>
              </a:rPr>
              <a:t>сказывается на защитных силах организма </a:t>
            </a:r>
          </a:p>
          <a:p>
            <a:pPr algn="ctr"/>
            <a:r>
              <a:rPr lang="ru-RU" sz="3600" dirty="0" smtClean="0">
                <a:solidFill>
                  <a:schemeClr val="bg1"/>
                </a:solidFill>
                <a:latin typeface="Franklin Gothic Medium Cond" panose="020B0606030402020204" pitchFamily="34" charset="0"/>
              </a:rPr>
              <a:t>и ребёнок чаще болеет, </a:t>
            </a:r>
          </a:p>
          <a:p>
            <a:pPr algn="ctr"/>
            <a:endParaRPr lang="ru-RU" sz="3600" dirty="0" smtClean="0">
              <a:solidFill>
                <a:schemeClr val="bg1"/>
              </a:solidFill>
              <a:latin typeface="Franklin Gothic Medium Cond" panose="020B0606030402020204" pitchFamily="34" charset="0"/>
            </a:endParaRPr>
          </a:p>
          <a:p>
            <a:pPr algn="ctr"/>
            <a:r>
              <a:rPr lang="ru-RU" sz="3600" dirty="0" smtClean="0">
                <a:solidFill>
                  <a:schemeClr val="bg1"/>
                </a:solidFill>
                <a:latin typeface="Franklin Gothic Medium Cond" panose="020B0606030402020204" pitchFamily="34" charset="0"/>
              </a:rPr>
              <a:t>а дома он бурно проявляет  эмоциональную </a:t>
            </a:r>
          </a:p>
          <a:p>
            <a:pPr algn="ctr"/>
            <a:r>
              <a:rPr lang="ru-RU" sz="3600" dirty="0" smtClean="0">
                <a:solidFill>
                  <a:schemeClr val="bg1"/>
                </a:solidFill>
                <a:latin typeface="Franklin Gothic Medium Cond" panose="020B0606030402020204" pitchFamily="34" charset="0"/>
              </a:rPr>
              <a:t>разрядку психического напряжения</a:t>
            </a:r>
          </a:p>
          <a:p>
            <a:pPr algn="ctr"/>
            <a:r>
              <a:rPr lang="ru-RU" sz="3600" dirty="0" smtClean="0">
                <a:solidFill>
                  <a:schemeClr val="bg1"/>
                </a:solidFill>
                <a:latin typeface="Franklin Gothic Medium Cond" panose="020B0606030402020204" pitchFamily="34" charset="0"/>
              </a:rPr>
              <a:t> (в виде протестов, упрямства, </a:t>
            </a:r>
          </a:p>
          <a:p>
            <a:pPr algn="ctr"/>
            <a:r>
              <a:rPr lang="ru-RU" sz="3600" dirty="0" smtClean="0">
                <a:solidFill>
                  <a:schemeClr val="bg1"/>
                </a:solidFill>
                <a:latin typeface="Franklin Gothic Medium Cond" panose="020B0606030402020204" pitchFamily="34" charset="0"/>
              </a:rPr>
              <a:t>негативизма, капризов),</a:t>
            </a:r>
          </a:p>
          <a:p>
            <a:pPr algn="ctr"/>
            <a:r>
              <a:rPr lang="ru-RU" sz="3600" dirty="0" smtClean="0">
                <a:solidFill>
                  <a:schemeClr val="bg1"/>
                </a:solidFill>
                <a:latin typeface="Franklin Gothic Medium Cond" panose="020B0606030402020204" pitchFamily="34" charset="0"/>
              </a:rPr>
              <a:t> которые он сдерживает в детском саду.</a:t>
            </a:r>
          </a:p>
          <a:p>
            <a:endParaRPr lang="ru-RU" sz="3600" dirty="0">
              <a:solidFill>
                <a:schemeClr val="bg1"/>
              </a:solidFill>
              <a:latin typeface="Franklin Gothic Medium Cond" panose="020B0606030402020204" pitchFamily="34" charset="0"/>
            </a:endParaRPr>
          </a:p>
        </p:txBody>
      </p:sp>
    </p:spTree>
    <p:extLst>
      <p:ext uri="{BB962C8B-B14F-4D97-AF65-F5344CB8AC3E}">
        <p14:creationId xmlns:p14="http://schemas.microsoft.com/office/powerpoint/2010/main" val="2366266563"/>
      </p:ext>
    </p:extLst>
  </p:cSld>
  <p:clrMapOvr>
    <a:masterClrMapping/>
  </p:clrMapOvr>
  <p:transition advClick="0" advTm="5000">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lstStyle/>
          <a:p>
            <a:pPr eaLnBrk="1" hangingPunct="1"/>
            <a:endParaRPr lang="ru-RU" altLang="ru-RU" dirty="0" smtClean="0"/>
          </a:p>
        </p:txBody>
      </p:sp>
      <p:pic>
        <p:nvPicPr>
          <p:cNvPr id="13315" name="Picture 4" descr="745410_space_and_ufo_p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2" name="TextBox 1"/>
          <p:cNvSpPr txBox="1"/>
          <p:nvPr/>
        </p:nvSpPr>
        <p:spPr>
          <a:xfrm>
            <a:off x="120121" y="548680"/>
            <a:ext cx="8928992" cy="6678751"/>
          </a:xfrm>
          <a:prstGeom prst="rect">
            <a:avLst/>
          </a:prstGeom>
          <a:noFill/>
        </p:spPr>
        <p:txBody>
          <a:bodyPr wrap="square" rtlCol="0">
            <a:spAutoFit/>
          </a:bodyPr>
          <a:lstStyle/>
          <a:p>
            <a:pPr algn="ctr"/>
            <a:r>
              <a:rPr lang="ru-RU" sz="3600" dirty="0" smtClean="0">
                <a:solidFill>
                  <a:schemeClr val="bg1"/>
                </a:solidFill>
                <a:latin typeface="Franklin Gothic Medium Cond" panose="020B0606030402020204" pitchFamily="34" charset="0"/>
              </a:rPr>
              <a:t>Длительность и характер адаптации зависят от :</a:t>
            </a:r>
          </a:p>
          <a:p>
            <a:pPr algn="ctr"/>
            <a:endParaRPr lang="ru-RU" sz="3600" dirty="0" smtClean="0">
              <a:solidFill>
                <a:schemeClr val="bg1"/>
              </a:solidFill>
              <a:latin typeface="Franklin Gothic Medium Cond" panose="020B0606030402020204" pitchFamily="34" charset="0"/>
            </a:endParaRPr>
          </a:p>
          <a:p>
            <a:pPr marL="742950" indent="-742950">
              <a:buFont typeface="+mj-lt"/>
              <a:buAutoNum type="arabicPeriod"/>
            </a:pPr>
            <a:r>
              <a:rPr lang="ru-RU" sz="3600" dirty="0" smtClean="0">
                <a:solidFill>
                  <a:schemeClr val="bg1"/>
                </a:solidFill>
                <a:latin typeface="Franklin Gothic Medium Cond" panose="020B0606030402020204" pitchFamily="34" charset="0"/>
              </a:rPr>
              <a:t>Возраста ребёнка </a:t>
            </a:r>
            <a:r>
              <a:rPr lang="ru-RU" sz="2800" dirty="0" smtClean="0">
                <a:solidFill>
                  <a:schemeClr val="bg1"/>
                </a:solidFill>
                <a:latin typeface="Franklin Gothic Medium Cond" panose="020B0606030402020204" pitchFamily="34" charset="0"/>
              </a:rPr>
              <a:t>(до 2 лет нет еще возможности перестройки привычек).</a:t>
            </a:r>
          </a:p>
          <a:p>
            <a:pPr marL="742950" indent="-742950">
              <a:buFont typeface="+mj-lt"/>
              <a:buAutoNum type="arabicPeriod"/>
            </a:pPr>
            <a:endParaRPr lang="ru-RU" sz="2800" dirty="0" smtClean="0">
              <a:solidFill>
                <a:schemeClr val="bg1"/>
              </a:solidFill>
              <a:latin typeface="Franklin Gothic Medium Cond" panose="020B0606030402020204" pitchFamily="34" charset="0"/>
            </a:endParaRPr>
          </a:p>
          <a:p>
            <a:pPr marL="742950" indent="-742950">
              <a:buFont typeface="+mj-lt"/>
              <a:buAutoNum type="arabicPeriod"/>
            </a:pPr>
            <a:r>
              <a:rPr lang="ru-RU" sz="3600" dirty="0" smtClean="0">
                <a:solidFill>
                  <a:schemeClr val="bg1"/>
                </a:solidFill>
                <a:latin typeface="Franklin Gothic Medium Cond" panose="020B0606030402020204" pitchFamily="34" charset="0"/>
              </a:rPr>
              <a:t>Индивидуальных особенностей нервной системы </a:t>
            </a:r>
            <a:r>
              <a:rPr lang="ru-RU" sz="2800" dirty="0" smtClean="0">
                <a:solidFill>
                  <a:schemeClr val="bg1"/>
                </a:solidFill>
                <a:latin typeface="Franklin Gothic Medium Cond" panose="020B0606030402020204" pitchFamily="34" charset="0"/>
              </a:rPr>
              <a:t>(особо  наблюдать за «незаметными» детьми).</a:t>
            </a:r>
          </a:p>
          <a:p>
            <a:pPr marL="742950" indent="-742950">
              <a:buFont typeface="+mj-lt"/>
              <a:buAutoNum type="arabicPeriod"/>
            </a:pPr>
            <a:endParaRPr lang="ru-RU" sz="2800" dirty="0" smtClean="0">
              <a:solidFill>
                <a:schemeClr val="bg1"/>
              </a:solidFill>
              <a:latin typeface="Franklin Gothic Medium Cond" panose="020B0606030402020204" pitchFamily="34" charset="0"/>
            </a:endParaRPr>
          </a:p>
          <a:p>
            <a:pPr marL="742950" indent="-742950">
              <a:buFont typeface="+mj-lt"/>
              <a:buAutoNum type="arabicPeriod"/>
            </a:pPr>
            <a:r>
              <a:rPr lang="ru-RU" sz="3600" dirty="0" smtClean="0">
                <a:solidFill>
                  <a:schemeClr val="bg1"/>
                </a:solidFill>
                <a:latin typeface="Franklin Gothic Medium Cond" panose="020B0606030402020204" pitchFamily="34" charset="0"/>
              </a:rPr>
              <a:t>Единство требований родителей и воспитателей </a:t>
            </a:r>
            <a:r>
              <a:rPr lang="ru-RU" sz="2800" dirty="0" smtClean="0">
                <a:solidFill>
                  <a:schemeClr val="bg1"/>
                </a:solidFill>
                <a:latin typeface="Franklin Gothic Medium Cond" panose="020B0606030402020204" pitchFamily="34" charset="0"/>
              </a:rPr>
              <a:t>( важно тесное сотрудничество педагогов и родителей).</a:t>
            </a:r>
          </a:p>
          <a:p>
            <a:pPr marL="742950" indent="-742950">
              <a:buFont typeface="+mj-lt"/>
              <a:buAutoNum type="arabicPeriod"/>
            </a:pPr>
            <a:endParaRPr lang="ru-RU" sz="2800" dirty="0" smtClean="0">
              <a:solidFill>
                <a:schemeClr val="bg1"/>
              </a:solidFill>
              <a:latin typeface="Franklin Gothic Medium Cond" panose="020B0606030402020204" pitchFamily="34" charset="0"/>
            </a:endParaRPr>
          </a:p>
          <a:p>
            <a:endParaRPr lang="ru-RU" sz="3600" dirty="0">
              <a:solidFill>
                <a:schemeClr val="bg1"/>
              </a:solidFill>
              <a:latin typeface="Franklin Gothic Medium Cond" panose="020B0606030402020204" pitchFamily="34" charset="0"/>
            </a:endParaRPr>
          </a:p>
        </p:txBody>
      </p:sp>
    </p:spTree>
    <p:extLst>
      <p:ext uri="{BB962C8B-B14F-4D97-AF65-F5344CB8AC3E}">
        <p14:creationId xmlns:p14="http://schemas.microsoft.com/office/powerpoint/2010/main" val="2473274043"/>
      </p:ext>
    </p:extLst>
  </p:cSld>
  <p:clrMapOvr>
    <a:masterClrMapping/>
  </p:clrMapOvr>
  <p:transition advClick="0" advTm="5000">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Объект 2"/>
          <p:cNvSpPr txBox="1">
            <a:spLocks/>
          </p:cNvSpPr>
          <p:nvPr/>
        </p:nvSpPr>
        <p:spPr>
          <a:xfrm>
            <a:off x="457200" y="2204864"/>
            <a:ext cx="8229600" cy="461957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4400" b="1" dirty="0" smtClean="0">
                <a:solidFill>
                  <a:schemeClr val="bg1">
                    <a:lumMod val="95000"/>
                  </a:schemeClr>
                </a:solidFill>
              </a:rPr>
              <a:t> </a:t>
            </a:r>
            <a:endParaRPr lang="ru-RU" sz="4400" dirty="0" smtClean="0">
              <a:solidFill>
                <a:schemeClr val="bg1">
                  <a:lumMod val="95000"/>
                </a:schemeClr>
              </a:solidFill>
            </a:endParaRPr>
          </a:p>
          <a:p>
            <a:endParaRPr lang="ru-RU" dirty="0"/>
          </a:p>
        </p:txBody>
      </p:sp>
      <p:sp>
        <p:nvSpPr>
          <p:cNvPr id="2" name="Прямоугольник 1"/>
          <p:cNvSpPr/>
          <p:nvPr/>
        </p:nvSpPr>
        <p:spPr>
          <a:xfrm>
            <a:off x="315481" y="16970"/>
            <a:ext cx="8784976" cy="830997"/>
          </a:xfrm>
          <a:prstGeom prst="rect">
            <a:avLst/>
          </a:prstGeom>
        </p:spPr>
        <p:txBody>
          <a:bodyPr wrap="square">
            <a:spAutoFit/>
          </a:bodyPr>
          <a:lstStyle/>
          <a:p>
            <a:pPr algn="ctr"/>
            <a:r>
              <a:rPr lang="ru-RU" sz="2400" b="1" dirty="0">
                <a:solidFill>
                  <a:schemeClr val="bg1"/>
                </a:solidFill>
              </a:rPr>
              <a:t>Безопасное эмоциональное окружение, вызывающее доверие</a:t>
            </a:r>
            <a:r>
              <a:rPr lang="ru-RU" sz="2400" dirty="0"/>
              <a:t/>
            </a:r>
            <a:br>
              <a:rPr lang="ru-RU" sz="2400" dirty="0"/>
            </a:br>
            <a:endParaRPr lang="ru-RU" sz="2400" dirty="0"/>
          </a:p>
        </p:txBody>
      </p:sp>
      <p:sp>
        <p:nvSpPr>
          <p:cNvPr id="4" name="Прямоугольник 3"/>
          <p:cNvSpPr/>
          <p:nvPr/>
        </p:nvSpPr>
        <p:spPr>
          <a:xfrm>
            <a:off x="281403" y="548680"/>
            <a:ext cx="8784976" cy="5743111"/>
          </a:xfrm>
          <a:prstGeom prst="rect">
            <a:avLst/>
          </a:prstGeom>
        </p:spPr>
        <p:txBody>
          <a:bodyPr wrap="square">
            <a:spAutoFit/>
          </a:bodyPr>
          <a:lstStyle/>
          <a:p>
            <a:pPr algn="ctr">
              <a:lnSpc>
                <a:spcPct val="90000"/>
              </a:lnSpc>
            </a:pPr>
            <a:r>
              <a:rPr lang="ru-RU" sz="2400" b="1" dirty="0">
                <a:solidFill>
                  <a:schemeClr val="bg1"/>
                </a:solidFill>
                <a:cs typeface="Arabic Typesetting" panose="03020402040406030203" pitchFamily="66" charset="-78"/>
              </a:rPr>
              <a:t>о</a:t>
            </a:r>
            <a:r>
              <a:rPr lang="ru-RU" sz="2400" b="1" dirty="0" smtClean="0">
                <a:solidFill>
                  <a:schemeClr val="bg1"/>
                </a:solidFill>
                <a:cs typeface="Arabic Typesetting" panose="03020402040406030203" pitchFamily="66" charset="-78"/>
              </a:rPr>
              <a:t>беспечивается </a:t>
            </a:r>
            <a:r>
              <a:rPr lang="ru-RU" sz="2400" b="1" dirty="0">
                <a:solidFill>
                  <a:schemeClr val="bg1"/>
                </a:solidFill>
                <a:cs typeface="Arabic Typesetting" panose="03020402040406030203" pitchFamily="66" charset="-78"/>
              </a:rPr>
              <a:t>педагогами, </a:t>
            </a:r>
            <a:r>
              <a:rPr lang="ru-RU" sz="2400" b="1" dirty="0" smtClean="0">
                <a:solidFill>
                  <a:schemeClr val="bg1"/>
                </a:solidFill>
                <a:cs typeface="Arabic Typesetting" panose="03020402040406030203" pitchFamily="66" charset="-78"/>
              </a:rPr>
              <a:t>которые:</a:t>
            </a:r>
          </a:p>
          <a:p>
            <a:pPr algn="ctr">
              <a:lnSpc>
                <a:spcPct val="90000"/>
              </a:lnSpc>
            </a:pPr>
            <a:endParaRPr lang="ru-RU" sz="2400" b="1" dirty="0">
              <a:solidFill>
                <a:schemeClr val="bg1"/>
              </a:solidFill>
              <a:cs typeface="Arabic Typesetting" panose="03020402040406030203" pitchFamily="66" charset="-78"/>
            </a:endParaRPr>
          </a:p>
          <a:p>
            <a:pPr marL="342900" indent="-342900">
              <a:lnSpc>
                <a:spcPct val="90000"/>
              </a:lnSpc>
              <a:buFont typeface="Arial" panose="020B0604020202020204" pitchFamily="34" charset="0"/>
              <a:buChar char="•"/>
            </a:pPr>
            <a:r>
              <a:rPr lang="ru-RU" sz="2400" b="1" u="sng" dirty="0" smtClean="0">
                <a:solidFill>
                  <a:schemeClr val="bg1"/>
                </a:solidFill>
                <a:cs typeface="Arabic Typesetting" panose="03020402040406030203" pitchFamily="66" charset="-78"/>
              </a:rPr>
              <a:t>понимают </a:t>
            </a:r>
            <a:r>
              <a:rPr lang="ru-RU" sz="2400" b="1" u="sng" dirty="0">
                <a:solidFill>
                  <a:schemeClr val="bg1"/>
                </a:solidFill>
                <a:cs typeface="Arabic Typesetting" panose="03020402040406030203" pitchFamily="66" charset="-78"/>
              </a:rPr>
              <a:t>эмоции </a:t>
            </a:r>
            <a:r>
              <a:rPr lang="ru-RU" sz="2400" b="1" dirty="0">
                <a:solidFill>
                  <a:schemeClr val="bg1"/>
                </a:solidFill>
                <a:cs typeface="Arabic Typesetting" panose="03020402040406030203" pitchFamily="66" charset="-78"/>
              </a:rPr>
              <a:t>детей и то, каким образом они влияют на процесс </a:t>
            </a:r>
            <a:r>
              <a:rPr lang="ru-RU" sz="2400" b="1" dirty="0" smtClean="0">
                <a:solidFill>
                  <a:schemeClr val="bg1"/>
                </a:solidFill>
                <a:cs typeface="Arabic Typesetting" panose="03020402040406030203" pitchFamily="66" charset="-78"/>
              </a:rPr>
              <a:t>воспитания;</a:t>
            </a:r>
            <a:endParaRPr lang="ru-RU" sz="2400" b="1" dirty="0">
              <a:solidFill>
                <a:schemeClr val="bg1"/>
              </a:solidFill>
              <a:cs typeface="Arabic Typesetting" panose="03020402040406030203" pitchFamily="66" charset="-78"/>
            </a:endParaRPr>
          </a:p>
          <a:p>
            <a:pPr marL="342900" indent="-342900">
              <a:lnSpc>
                <a:spcPct val="90000"/>
              </a:lnSpc>
              <a:buFont typeface="Arial" panose="020B0604020202020204" pitchFamily="34" charset="0"/>
              <a:buChar char="•"/>
            </a:pPr>
            <a:r>
              <a:rPr lang="ru-RU" sz="2400" b="1" u="sng" dirty="0">
                <a:solidFill>
                  <a:schemeClr val="bg1"/>
                </a:solidFill>
                <a:cs typeface="Arabic Typesetting" panose="03020402040406030203" pitchFamily="66" charset="-78"/>
              </a:rPr>
              <a:t>создают окружение</a:t>
            </a:r>
            <a:r>
              <a:rPr lang="ru-RU" sz="2400" b="1" dirty="0">
                <a:solidFill>
                  <a:schemeClr val="bg1"/>
                </a:solidFill>
                <a:cs typeface="Arabic Typesetting" panose="03020402040406030203" pitchFamily="66" charset="-78"/>
              </a:rPr>
              <a:t>, усиливающее положительные эмоции и ослабляющее негативные переживания;</a:t>
            </a:r>
          </a:p>
          <a:p>
            <a:pPr marL="342900" indent="-342900">
              <a:lnSpc>
                <a:spcPct val="90000"/>
              </a:lnSpc>
              <a:buFont typeface="Arial" panose="020B0604020202020204" pitchFamily="34" charset="0"/>
              <a:buChar char="•"/>
            </a:pPr>
            <a:r>
              <a:rPr lang="ru-RU" sz="2400" b="1" u="sng" dirty="0">
                <a:solidFill>
                  <a:schemeClr val="bg1"/>
                </a:solidFill>
                <a:cs typeface="Arabic Typesetting" panose="03020402040406030203" pitchFamily="66" charset="-78"/>
              </a:rPr>
              <a:t>поддерживают</a:t>
            </a:r>
            <a:r>
              <a:rPr lang="ru-RU" sz="2400" b="1" dirty="0">
                <a:solidFill>
                  <a:schemeClr val="bg1"/>
                </a:solidFill>
                <a:cs typeface="Arabic Typesetting" panose="03020402040406030203" pitchFamily="66" charset="-78"/>
              </a:rPr>
              <a:t> в </a:t>
            </a:r>
            <a:r>
              <a:rPr lang="ru-RU" sz="2400" b="1" dirty="0" smtClean="0">
                <a:solidFill>
                  <a:schemeClr val="bg1"/>
                </a:solidFill>
                <a:cs typeface="Arabic Typesetting" panose="03020402040406030203" pitchFamily="66" charset="-78"/>
              </a:rPr>
              <a:t>ДОУ </a:t>
            </a:r>
            <a:r>
              <a:rPr lang="ru-RU" sz="2400" b="1" dirty="0">
                <a:solidFill>
                  <a:schemeClr val="bg1"/>
                </a:solidFill>
                <a:cs typeface="Arabic Typesetting" panose="03020402040406030203" pitchFamily="66" charset="-78"/>
              </a:rPr>
              <a:t>стабильность, повторяемость, безопасность, теплоту, </a:t>
            </a:r>
            <a:r>
              <a:rPr lang="ru-RU" sz="2400" b="1" dirty="0" err="1">
                <a:solidFill>
                  <a:schemeClr val="bg1"/>
                </a:solidFill>
                <a:cs typeface="Arabic Typesetting" panose="03020402040406030203" pitchFamily="66" charset="-78"/>
              </a:rPr>
              <a:t>эмпатию</a:t>
            </a:r>
            <a:r>
              <a:rPr lang="ru-RU" sz="2400" b="1" dirty="0">
                <a:solidFill>
                  <a:schemeClr val="bg1"/>
                </a:solidFill>
                <a:cs typeface="Arabic Typesetting" panose="03020402040406030203" pitchFamily="66" charset="-78"/>
              </a:rPr>
              <a:t>, поддержку, уверенность, справедливость, спокойствие;</a:t>
            </a:r>
          </a:p>
          <a:p>
            <a:pPr marL="342900" indent="-342900">
              <a:lnSpc>
                <a:spcPct val="90000"/>
              </a:lnSpc>
              <a:buFont typeface="Arial" panose="020B0604020202020204" pitchFamily="34" charset="0"/>
              <a:buChar char="•"/>
            </a:pPr>
            <a:r>
              <a:rPr lang="ru-RU" sz="2400" b="1" dirty="0">
                <a:solidFill>
                  <a:schemeClr val="bg1"/>
                </a:solidFill>
                <a:cs typeface="Arabic Typesetting" panose="03020402040406030203" pitchFamily="66" charset="-78"/>
              </a:rPr>
              <a:t>постоянно </a:t>
            </a:r>
            <a:r>
              <a:rPr lang="ru-RU" sz="2400" b="1" u="sng" dirty="0">
                <a:solidFill>
                  <a:schemeClr val="bg1"/>
                </a:solidFill>
                <a:cs typeface="Arabic Typesetting" panose="03020402040406030203" pitchFamily="66" charset="-78"/>
              </a:rPr>
              <a:t>дают понять </a:t>
            </a:r>
            <a:r>
              <a:rPr lang="ru-RU" sz="2400" b="1" dirty="0">
                <a:solidFill>
                  <a:schemeClr val="bg1"/>
                </a:solidFill>
                <a:cs typeface="Arabic Typesetting" panose="03020402040406030203" pitchFamily="66" charset="-78"/>
              </a:rPr>
              <a:t> </a:t>
            </a:r>
            <a:r>
              <a:rPr lang="ru-RU" sz="2400" b="1" dirty="0" smtClean="0">
                <a:solidFill>
                  <a:schemeClr val="bg1"/>
                </a:solidFill>
                <a:cs typeface="Arabic Typesetting" panose="03020402040406030203" pitchFamily="66" charset="-78"/>
              </a:rPr>
              <a:t>детям, </a:t>
            </a:r>
            <a:r>
              <a:rPr lang="ru-RU" sz="2400" b="1" dirty="0">
                <a:solidFill>
                  <a:schemeClr val="bg1"/>
                </a:solidFill>
                <a:cs typeface="Arabic Typesetting" panose="03020402040406030203" pitchFamily="66" charset="-78"/>
              </a:rPr>
              <a:t>как они нужны в </a:t>
            </a:r>
            <a:r>
              <a:rPr lang="ru-RU" sz="2400" b="1" dirty="0" smtClean="0">
                <a:solidFill>
                  <a:schemeClr val="bg1"/>
                </a:solidFill>
                <a:cs typeface="Arabic Typesetting" panose="03020402040406030203" pitchFamily="66" charset="-78"/>
              </a:rPr>
              <a:t>группе </a:t>
            </a:r>
            <a:r>
              <a:rPr lang="ru-RU" sz="2400" b="1" dirty="0">
                <a:solidFill>
                  <a:schemeClr val="bg1"/>
                </a:solidFill>
                <a:cs typeface="Arabic Typesetting" panose="03020402040406030203" pitchFamily="66" charset="-78"/>
              </a:rPr>
              <a:t>и как все их понимают и принимают (меня ждет в </a:t>
            </a:r>
            <a:r>
              <a:rPr lang="ru-RU" sz="2400" b="1" dirty="0" smtClean="0">
                <a:solidFill>
                  <a:schemeClr val="bg1"/>
                </a:solidFill>
                <a:cs typeface="Arabic Typesetting" panose="03020402040406030203" pitchFamily="66" charset="-78"/>
              </a:rPr>
              <a:t>детском саду </a:t>
            </a:r>
            <a:r>
              <a:rPr lang="ru-RU" sz="2400" b="1" dirty="0">
                <a:solidFill>
                  <a:schemeClr val="bg1"/>
                </a:solidFill>
                <a:cs typeface="Arabic Typesetting" panose="03020402040406030203" pitchFamily="66" charset="-78"/>
              </a:rPr>
              <a:t>мой </a:t>
            </a:r>
            <a:r>
              <a:rPr lang="ru-RU" sz="2400" b="1" dirty="0" smtClean="0">
                <a:solidFill>
                  <a:schemeClr val="bg1"/>
                </a:solidFill>
                <a:cs typeface="Arabic Typesetting" panose="03020402040406030203" pitchFamily="66" charset="-78"/>
              </a:rPr>
              <a:t>воспитатель, </a:t>
            </a:r>
            <a:r>
              <a:rPr lang="ru-RU" sz="2400" b="1" dirty="0">
                <a:solidFill>
                  <a:schemeClr val="bg1"/>
                </a:solidFill>
                <a:cs typeface="Arabic Typesetting" panose="03020402040406030203" pitchFamily="66" charset="-78"/>
              </a:rPr>
              <a:t>без меня скучают мои </a:t>
            </a:r>
            <a:r>
              <a:rPr lang="ru-RU" sz="2400" b="1" dirty="0" smtClean="0">
                <a:solidFill>
                  <a:schemeClr val="bg1"/>
                </a:solidFill>
                <a:cs typeface="Arabic Typesetting" panose="03020402040406030203" pitchFamily="66" charset="-78"/>
              </a:rPr>
              <a:t>друзья);</a:t>
            </a:r>
            <a:endParaRPr lang="ru-RU" sz="2400" b="1" dirty="0">
              <a:solidFill>
                <a:schemeClr val="bg1"/>
              </a:solidFill>
              <a:cs typeface="Arabic Typesetting" panose="03020402040406030203" pitchFamily="66" charset="-78"/>
            </a:endParaRPr>
          </a:p>
          <a:p>
            <a:pPr marL="342900" indent="-342900">
              <a:lnSpc>
                <a:spcPct val="90000"/>
              </a:lnSpc>
              <a:buFont typeface="Arial" panose="020B0604020202020204" pitchFamily="34" charset="0"/>
              <a:buChar char="•"/>
            </a:pPr>
            <a:r>
              <a:rPr lang="ru-RU" sz="2400" b="1" u="sng" dirty="0">
                <a:solidFill>
                  <a:schemeClr val="bg1"/>
                </a:solidFill>
                <a:cs typeface="Arabic Typesetting" panose="03020402040406030203" pitchFamily="66" charset="-78"/>
              </a:rPr>
              <a:t>проявляют</a:t>
            </a:r>
            <a:r>
              <a:rPr lang="ru-RU" sz="2400" b="1" dirty="0">
                <a:solidFill>
                  <a:schemeClr val="bg1"/>
                </a:solidFill>
                <a:cs typeface="Arabic Typesetting" panose="03020402040406030203" pitchFamily="66" charset="-78"/>
              </a:rPr>
              <a:t> к детям теплоту и уважение, а при необходимости и сострадание;</a:t>
            </a:r>
          </a:p>
          <a:p>
            <a:pPr marL="342900" indent="-342900">
              <a:lnSpc>
                <a:spcPct val="90000"/>
              </a:lnSpc>
              <a:buFont typeface="Arial" panose="020B0604020202020204" pitchFamily="34" charset="0"/>
              <a:buChar char="•"/>
            </a:pPr>
            <a:r>
              <a:rPr lang="ru-RU" sz="2400" b="1" u="sng" dirty="0">
                <a:solidFill>
                  <a:schemeClr val="bg1"/>
                </a:solidFill>
                <a:cs typeface="Arabic Typesetting" panose="03020402040406030203" pitchFamily="66" charset="-78"/>
              </a:rPr>
              <a:t>отводят</a:t>
            </a:r>
            <a:r>
              <a:rPr lang="ru-RU" sz="2400" b="1" dirty="0">
                <a:solidFill>
                  <a:schemeClr val="bg1"/>
                </a:solidFill>
                <a:cs typeface="Arabic Typesetting" panose="03020402040406030203" pitchFamily="66" charset="-78"/>
              </a:rPr>
              <a:t> каждому </a:t>
            </a:r>
            <a:r>
              <a:rPr lang="ru-RU" sz="2400" b="1" dirty="0" smtClean="0">
                <a:solidFill>
                  <a:schemeClr val="bg1"/>
                </a:solidFill>
                <a:cs typeface="Arabic Typesetting" panose="03020402040406030203" pitchFamily="66" charset="-78"/>
              </a:rPr>
              <a:t>ребёнку </a:t>
            </a:r>
            <a:r>
              <a:rPr lang="ru-RU" sz="2400" b="1" dirty="0">
                <a:solidFill>
                  <a:schemeClr val="bg1"/>
                </a:solidFill>
                <a:cs typeface="Arabic Typesetting" panose="03020402040406030203" pitchFamily="66" charset="-78"/>
              </a:rPr>
              <a:t>свою </a:t>
            </a:r>
            <a:r>
              <a:rPr lang="ru-RU" sz="2400" b="1" u="sng" dirty="0">
                <a:solidFill>
                  <a:schemeClr val="bg1"/>
                </a:solidFill>
                <a:cs typeface="Arabic Typesetting" panose="03020402040406030203" pitchFamily="66" charset="-78"/>
              </a:rPr>
              <a:t>позитивную роль </a:t>
            </a:r>
            <a:r>
              <a:rPr lang="ru-RU" sz="2400" b="1" dirty="0">
                <a:solidFill>
                  <a:schemeClr val="bg1"/>
                </a:solidFill>
                <a:cs typeface="Arabic Typesetting" panose="03020402040406030203" pitchFamily="66" charset="-78"/>
              </a:rPr>
              <a:t>в </a:t>
            </a:r>
            <a:r>
              <a:rPr lang="ru-RU" sz="2400" b="1" dirty="0" smtClean="0">
                <a:solidFill>
                  <a:schemeClr val="bg1"/>
                </a:solidFill>
                <a:cs typeface="Arabic Typesetting" panose="03020402040406030203" pitchFamily="66" charset="-78"/>
              </a:rPr>
              <a:t>группе;</a:t>
            </a:r>
            <a:endParaRPr lang="ru-RU" sz="2400" b="1" dirty="0">
              <a:solidFill>
                <a:schemeClr val="bg1"/>
              </a:solidFill>
              <a:cs typeface="Arabic Typesetting" panose="03020402040406030203" pitchFamily="66" charset="-78"/>
            </a:endParaRPr>
          </a:p>
          <a:p>
            <a:pPr marL="342900" indent="-342900">
              <a:lnSpc>
                <a:spcPct val="90000"/>
              </a:lnSpc>
              <a:buFont typeface="Arial" panose="020B0604020202020204" pitchFamily="34" charset="0"/>
              <a:buChar char="•"/>
            </a:pPr>
            <a:r>
              <a:rPr lang="ru-RU" sz="2400" b="1" u="sng" dirty="0">
                <a:solidFill>
                  <a:schemeClr val="bg1"/>
                </a:solidFill>
                <a:cs typeface="Arabic Typesetting" panose="03020402040406030203" pitchFamily="66" charset="-78"/>
              </a:rPr>
              <a:t>используют юмор</a:t>
            </a:r>
            <a:r>
              <a:rPr lang="ru-RU" sz="2400" b="1" dirty="0">
                <a:solidFill>
                  <a:schemeClr val="bg1"/>
                </a:solidFill>
                <a:cs typeface="Arabic Typesetting" panose="03020402040406030203" pitchFamily="66" charset="-78"/>
              </a:rPr>
              <a:t>, чтобы снять напряжение </a:t>
            </a:r>
            <a:r>
              <a:rPr lang="ru-RU" sz="2400" b="1" dirty="0" smtClean="0">
                <a:solidFill>
                  <a:schemeClr val="bg1"/>
                </a:solidFill>
                <a:cs typeface="Arabic Typesetting" panose="03020402040406030203" pitchFamily="66" charset="-78"/>
              </a:rPr>
              <a:t>и </a:t>
            </a:r>
            <a:r>
              <a:rPr lang="ru-RU" sz="2400" b="1" dirty="0">
                <a:solidFill>
                  <a:schemeClr val="bg1"/>
                </a:solidFill>
                <a:cs typeface="Arabic Typesetting" panose="03020402040406030203" pitchFamily="66" charset="-78"/>
              </a:rPr>
              <a:t>сделать процесс </a:t>
            </a:r>
            <a:r>
              <a:rPr lang="ru-RU" sz="2400" b="1" dirty="0" smtClean="0">
                <a:solidFill>
                  <a:schemeClr val="bg1"/>
                </a:solidFill>
                <a:cs typeface="Arabic Typesetting" panose="03020402040406030203" pitchFamily="66" charset="-78"/>
              </a:rPr>
              <a:t>воспитания </a:t>
            </a:r>
            <a:r>
              <a:rPr lang="ru-RU" sz="2400" b="1" dirty="0">
                <a:solidFill>
                  <a:schemeClr val="bg1"/>
                </a:solidFill>
                <a:cs typeface="Arabic Typesetting" panose="03020402040406030203" pitchFamily="66" charset="-78"/>
              </a:rPr>
              <a:t>радостным</a:t>
            </a:r>
            <a:r>
              <a:rPr lang="ru-RU" sz="2400" b="1" dirty="0" smtClean="0">
                <a:solidFill>
                  <a:schemeClr val="bg1"/>
                </a:solidFill>
                <a:cs typeface="Arabic Typesetting" panose="03020402040406030203" pitchFamily="66" charset="-78"/>
              </a:rPr>
              <a:t>.</a:t>
            </a:r>
            <a:endParaRPr lang="ru-RU" sz="2400" b="1" dirty="0">
              <a:solidFill>
                <a:schemeClr val="bg1"/>
              </a:solidFill>
              <a:cs typeface="Arabic Typesetting" panose="03020402040406030203" pitchFamily="66" charset="-78"/>
            </a:endParaRPr>
          </a:p>
        </p:txBody>
      </p:sp>
    </p:spTree>
    <p:extLst>
      <p:ext uri="{BB962C8B-B14F-4D97-AF65-F5344CB8AC3E}">
        <p14:creationId xmlns:p14="http://schemas.microsoft.com/office/powerpoint/2010/main" val="3895114641"/>
      </p:ext>
    </p:extLst>
  </p:cSld>
  <p:clrMapOvr>
    <a:masterClrMapping/>
  </p:clrMapOvr>
  <p:transition advClick="0" advTm="5000">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1474</TotalTime>
  <Words>1029</Words>
  <Application>Microsoft Office PowerPoint</Application>
  <PresentationFormat>Экран (4:3)</PresentationFormat>
  <Paragraphs>191</Paragraphs>
  <Slides>16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16</vt:i4>
      </vt:variant>
    </vt:vector>
  </HeadingPairs>
  <TitlesOfParts>
    <vt:vector size="19" baseType="lpstr">
      <vt:lpstr>Office Theme</vt:lpstr>
      <vt:lpstr>Microsoft Word 97 - 2003 Document</vt:lpstr>
      <vt:lpstr>Microsoft Word Document</vt:lpstr>
      <vt:lpstr>Психологическая служба  МКДОУ №451</vt:lpstr>
      <vt:lpstr>Профилактика дезадаптации в ДОУ: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Стандарт в образовании должен выступать гарантией конституционного права российского гражданина, права любого человека на качественное образование.</dc:title>
  <dc:creator>user</dc:creator>
  <cp:lastModifiedBy>1</cp:lastModifiedBy>
  <cp:revision>135</cp:revision>
  <dcterms:created xsi:type="dcterms:W3CDTF">2015-10-20T03:34:31Z</dcterms:created>
  <dcterms:modified xsi:type="dcterms:W3CDTF">2018-09-11T06:16:35Z</dcterms:modified>
</cp:coreProperties>
</file>