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16" r:id="rId2"/>
    <p:sldMasterId id="2147483828" r:id="rId3"/>
    <p:sldMasterId id="2147483840" r:id="rId4"/>
  </p:sldMasterIdLst>
  <p:sldIdLst>
    <p:sldId id="256" r:id="rId5"/>
    <p:sldId id="286" r:id="rId6"/>
    <p:sldId id="287" r:id="rId7"/>
    <p:sldId id="331" r:id="rId8"/>
    <p:sldId id="285" r:id="rId9"/>
    <p:sldId id="330" r:id="rId10"/>
    <p:sldId id="323" r:id="rId11"/>
    <p:sldId id="324" r:id="rId12"/>
    <p:sldId id="325" r:id="rId13"/>
    <p:sldId id="326" r:id="rId14"/>
    <p:sldId id="319" r:id="rId15"/>
    <p:sldId id="320" r:id="rId16"/>
    <p:sldId id="321" r:id="rId17"/>
    <p:sldId id="282" r:id="rId18"/>
    <p:sldId id="322" r:id="rId19"/>
    <p:sldId id="263" r:id="rId20"/>
    <p:sldId id="264" r:id="rId21"/>
    <p:sldId id="267" r:id="rId22"/>
    <p:sldId id="268" r:id="rId23"/>
    <p:sldId id="269" r:id="rId24"/>
    <p:sldId id="270" r:id="rId25"/>
    <p:sldId id="271" r:id="rId26"/>
    <p:sldId id="272" r:id="rId27"/>
    <p:sldId id="327" r:id="rId28"/>
    <p:sldId id="276" r:id="rId29"/>
    <p:sldId id="278" r:id="rId30"/>
    <p:sldId id="279" r:id="rId31"/>
    <p:sldId id="281" r:id="rId32"/>
    <p:sldId id="275" r:id="rId33"/>
    <p:sldId id="310" r:id="rId34"/>
    <p:sldId id="311" r:id="rId35"/>
    <p:sldId id="312" r:id="rId36"/>
    <p:sldId id="313" r:id="rId37"/>
    <p:sldId id="33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525-B896-4255-80AD-05E8838AE9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65C3-93EA-46D9-A586-0A13670C9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54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525-B896-4255-80AD-05E8838AE9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65C3-93EA-46D9-A586-0A13670C9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52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525-B896-4255-80AD-05E8838AE9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65C3-93EA-46D9-A586-0A13670C9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59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525-B896-4255-80AD-05E8838AE9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65C3-93EA-46D9-A586-0A13670C9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92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525-B896-4255-80AD-05E8838AE9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65C3-93EA-46D9-A586-0A13670C9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90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525-B896-4255-80AD-05E8838AE9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65C3-93EA-46D9-A586-0A13670C9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15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525-B896-4255-80AD-05E8838AE9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65C3-93EA-46D9-A586-0A13670C9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38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525-B896-4255-80AD-05E8838AE9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65C3-93EA-46D9-A586-0A13670C9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4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525-B896-4255-80AD-05E8838AE9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65C3-93EA-46D9-A586-0A13670C9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64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525-B896-4255-80AD-05E8838AE9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65C3-93EA-46D9-A586-0A13670C9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53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A525-B896-4255-80AD-05E8838AE9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65C3-93EA-46D9-A586-0A13670C9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72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07.02.2020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0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07.02.2020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25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07.02.2020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79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07.02.2020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87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07.02.2020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07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07.02.2020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40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07.02.2020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2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07.02.2020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54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07.02.2020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8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07.02.2020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94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07.02.2020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12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91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052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051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06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07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6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78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432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80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8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AA525-B896-4255-80AD-05E8838AE9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D65C3-93EA-46D9-A586-0A13670C9A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1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07.02.2020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8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8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Секреты воспитания детей цифрового поколения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772400" cy="2952328"/>
          </a:xfrm>
        </p:spPr>
        <p:txBody>
          <a:bodyPr>
            <a:normAutofit/>
          </a:bodyPr>
          <a:lstStyle/>
          <a:p>
            <a:endParaRPr lang="ru-RU" sz="3200" b="1" dirty="0"/>
          </a:p>
          <a:p>
            <a:r>
              <a:rPr lang="ru-RU" sz="3200" b="1" dirty="0" smtClean="0"/>
              <a:t>  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едагог-психолог </a:t>
            </a:r>
          </a:p>
          <a:p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Кель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Валентина Николаевна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552728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690" y="38515"/>
            <a:ext cx="863679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i="1" dirty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Общение в социальных сетях чревато</a:t>
            </a:r>
            <a:r>
              <a:rPr lang="ru-RU" sz="4000" b="1" i="1" dirty="0" smtClean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: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«эмоциональной тупостью</a:t>
            </a:r>
            <a:r>
              <a:rPr lang="ru-RU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»,</a:t>
            </a:r>
            <a:endParaRPr lang="ru-RU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агрессивным поведением,</a:t>
            </a:r>
            <a:endParaRPr lang="ru-RU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неумением </a:t>
            </a:r>
            <a:r>
              <a:rPr lang="ru-RU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работать в </a:t>
            </a:r>
            <a:r>
              <a:rPr lang="ru-RU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команде,</a:t>
            </a:r>
            <a:endParaRPr lang="ru-RU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неумением </a:t>
            </a:r>
            <a:r>
              <a:rPr lang="ru-RU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выразить мысль вербально или понять другого </a:t>
            </a:r>
            <a:r>
              <a:rPr lang="ru-RU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человека,</a:t>
            </a:r>
            <a:endParaRPr lang="ru-RU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 </a:t>
            </a:r>
            <a:r>
              <a:rPr lang="ru-RU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итоге: </a:t>
            </a:r>
            <a:r>
              <a:rPr lang="ru-RU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нет настроя на учёбу, снижен уровень успеваемости, отсутствует живое </a:t>
            </a:r>
            <a:r>
              <a:rPr lang="ru-RU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общение.</a:t>
            </a:r>
            <a:endParaRPr lang="ru-RU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C:\Users\1\Desktop\гаджеты\мм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6470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6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913" y="-315416"/>
            <a:ext cx="807524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ВЫВОД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04463"/>
            <a:ext cx="8892480" cy="2859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Дело не в предметах, а в том как, кем и с какой целью они используются.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Смартфоны, телефоны, компьютеры-это благо для человечества. Они оказывают нам помощь в работе и учёбе, делают доступными разную информацию и развлечения. Но в тоже время они могут нанести вред.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Разумный подход к использованию гаджетов. Пусть они присутствуют в жизни ребёнка в той же степени, что и спорт, общение со сверстниками, творчество.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Именно родители должны найти баланс всего этого.</a:t>
            </a:r>
          </a:p>
        </p:txBody>
      </p:sp>
      <p:pic>
        <p:nvPicPr>
          <p:cNvPr id="7172" name="Picture 4" descr="C:\Users\1\Desktop\гаджеты\images (1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r="14288"/>
          <a:stretch/>
        </p:blipFill>
        <p:spPr bwMode="auto">
          <a:xfrm>
            <a:off x="755576" y="4783362"/>
            <a:ext cx="2251881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1\Desktop\гаджеты\images (1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3" b="7706"/>
          <a:stretch/>
        </p:blipFill>
        <p:spPr bwMode="auto">
          <a:xfrm>
            <a:off x="3262312" y="4783362"/>
            <a:ext cx="2619375" cy="14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1\Desktop\гаджеты\Без назван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71485"/>
            <a:ext cx="2325539" cy="143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7542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Что можно сделать технически?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268760"/>
            <a:ext cx="8064896" cy="257176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/>
              <a:t>Настроить приватность в </a:t>
            </a:r>
            <a:r>
              <a:rPr lang="ru-RU" sz="3200" dirty="0" err="1" smtClean="0"/>
              <a:t>соц</a:t>
            </a:r>
            <a:r>
              <a:rPr lang="ru-RU" sz="3200" dirty="0" smtClean="0"/>
              <a:t> сетях себе и ребёнку (пример </a:t>
            </a:r>
            <a:r>
              <a:rPr lang="ru-RU" sz="3200" dirty="0" err="1" smtClean="0"/>
              <a:t>вконтакте</a:t>
            </a:r>
            <a:r>
              <a:rPr lang="ru-RU" sz="3200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/>
              <a:t>Настроить безопасные режимы в </a:t>
            </a:r>
            <a:r>
              <a:rPr lang="ru-RU" sz="3200" dirty="0" err="1" smtClean="0"/>
              <a:t>Ютубе</a:t>
            </a:r>
            <a:endParaRPr lang="ru-RU" sz="3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/>
              <a:t>Настроить безопасный поиск в поисковых машинах  (например </a:t>
            </a:r>
            <a:r>
              <a:rPr lang="ru-RU" sz="3200" dirty="0" err="1" smtClean="0"/>
              <a:t>яндекс</a:t>
            </a:r>
            <a:r>
              <a:rPr lang="ru-RU" sz="3200" dirty="0" smtClean="0"/>
              <a:t> и </a:t>
            </a:r>
            <a:r>
              <a:rPr lang="ru-RU" sz="3200" dirty="0" err="1" smtClean="0"/>
              <a:t>гугл</a:t>
            </a:r>
            <a:r>
              <a:rPr lang="ru-RU" sz="3200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/>
              <a:t>Установить ПО для детской онлайн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2393380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/>
          </a:bodyPr>
          <a:lstStyle/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404664"/>
            <a:ext cx="8064896" cy="25717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Мы – родители, </a:t>
            </a:r>
          </a:p>
          <a:p>
            <a:pPr marL="0" indent="0" algn="ctr">
              <a:buNone/>
            </a:pPr>
            <a:r>
              <a:rPr lang="ru-RU" sz="3200" dirty="0"/>
              <a:t>т</a:t>
            </a:r>
            <a:r>
              <a:rPr lang="ru-RU" sz="3200" dirty="0" smtClean="0"/>
              <a:t>е единственные люди, которые способны через любовь научить ребёнка правильно чувствовать, реагировать и воспринимать!</a:t>
            </a:r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Дарите себе и детям волшебные минуты общения.</a:t>
            </a:r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r">
              <a:buNone/>
            </a:pPr>
            <a:r>
              <a:rPr lang="ru-RU" sz="3200" dirty="0" smtClean="0"/>
              <a:t>                    </a:t>
            </a:r>
          </a:p>
          <a:p>
            <a:pPr marL="0" indent="0" algn="r">
              <a:buNone/>
            </a:pPr>
            <a:r>
              <a:rPr lang="ru-RU" sz="3200" dirty="0" smtClean="0"/>
              <a:t>ПУСТЬ ОНО БУДЕТ ПОЗИТИВНЫМ                        И ЭМОЦИОНАЛЬНО ОКРАШЕННЫМ.</a:t>
            </a:r>
          </a:p>
        </p:txBody>
      </p:sp>
      <p:pic>
        <p:nvPicPr>
          <p:cNvPr id="8194" name="Picture 2" descr="C:\Users\1\Desktop\гаджеты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" y="3933056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гаджеты\images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638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1562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/>
          <a:lstStyle/>
          <a:p>
            <a:pPr marL="109728" lvl="0" indent="0">
              <a:buClr>
                <a:srgbClr val="2DA2BF"/>
              </a:buClr>
              <a:buNone/>
            </a:pPr>
            <a:r>
              <a:rPr lang="ru-RU" sz="2500" dirty="0" smtClean="0">
                <a:solidFill>
                  <a:prstClr val="black"/>
                </a:solidFill>
              </a:rPr>
              <a:t>	</a:t>
            </a:r>
            <a:r>
              <a:rPr lang="ru-RU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Для </a:t>
            </a:r>
            <a:r>
              <a:rPr lang="ru-RU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ребёнка </a:t>
            </a:r>
            <a:r>
              <a:rPr lang="ru-RU" sz="2500" dirty="0">
                <a:solidFill>
                  <a:srgbClr val="C00000"/>
                </a:solidFill>
                <a:latin typeface="Comic Sans MS" panose="030F0702030302020204" pitchFamily="66" charset="0"/>
              </a:rPr>
              <a:t>семья</a:t>
            </a:r>
            <a:r>
              <a:rPr lang="ru-RU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- это место, в котором он должен чувствовать себя в полной безопасности, принятым и защищённым. </a:t>
            </a:r>
            <a:endParaRPr lang="ru-RU" sz="25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109728" lvl="0" indent="0">
              <a:buClr>
                <a:srgbClr val="2DA2BF"/>
              </a:buClr>
              <a:buNone/>
            </a:pPr>
            <a:r>
              <a:rPr lang="ru-RU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Именно </a:t>
            </a:r>
            <a:r>
              <a:rPr lang="ru-RU" sz="2500" dirty="0">
                <a:solidFill>
                  <a:prstClr val="black"/>
                </a:solidFill>
                <a:latin typeface="Comic Sans MS" panose="030F0702030302020204" pitchFamily="66" charset="0"/>
              </a:rPr>
              <a:t>то, что вложили родители до подросткового возраста, сможет его удержать от серьезных проблем в нелегкий период</a:t>
            </a:r>
            <a:r>
              <a:rPr lang="ru-RU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ru-RU" sz="25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109728" lvl="0" indent="0">
              <a:buClr>
                <a:srgbClr val="2DA2BF"/>
              </a:buClr>
              <a:buNone/>
            </a:pPr>
            <a:r>
              <a:rPr lang="ru-RU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	Ценности, которые важны для семьи, ребёнок способен усвоить </a:t>
            </a:r>
            <a:r>
              <a:rPr lang="ru-RU" sz="25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до 7-10 лет. </a:t>
            </a:r>
          </a:p>
          <a:p>
            <a:pPr marL="109728" lvl="0" indent="0">
              <a:buClr>
                <a:srgbClr val="2DA2BF"/>
              </a:buClr>
              <a:buNone/>
            </a:pPr>
            <a:r>
              <a:rPr lang="ru-RU" sz="25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     Потом уже будет поздно. </a:t>
            </a:r>
          </a:p>
          <a:p>
            <a:pPr marL="109728" lvl="0" indent="0">
              <a:buClr>
                <a:srgbClr val="2DA2BF"/>
              </a:buClr>
              <a:buNone/>
            </a:pPr>
            <a:r>
              <a:rPr lang="ru-RU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И если в семье были определенные правила и ценности, которые соблюдались всеми членами семьи, тогда и в подростковом возрасте ребёнок будет часть из них неуклонно соблюдать.</a:t>
            </a:r>
            <a:endParaRPr lang="ru-RU" sz="25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0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детсад 451\родители\LVKGG7UeiE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1328"/>
            <a:ext cx="8784976" cy="51880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omic Sans MS" panose="030F0702030302020204" pitchFamily="66" charset="0"/>
              </a:rPr>
              <a:t>Большинство современных родителей характеризует такое качество, как </a:t>
            </a:r>
            <a:r>
              <a:rPr lang="ru-RU" sz="28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детоцентрированность</a:t>
            </a:r>
            <a:r>
              <a:rPr lang="ru-RU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 </a:t>
            </a:r>
            <a:r>
              <a:rPr lang="ru-RU" sz="2800" dirty="0" smtClean="0">
                <a:latin typeface="Comic Sans MS" panose="030F0702030302020204" pitchFamily="66" charset="0"/>
              </a:rPr>
              <a:t>родители фокусируют свою жизнь на детях, оставляя свои интересы и потребности на периферии своего внимания.</a:t>
            </a:r>
          </a:p>
          <a:p>
            <a:pPr marL="109728" indent="0">
              <a:buNone/>
            </a:pPr>
            <a:endParaRPr lang="ru-RU" sz="2800" dirty="0" smtClean="0">
              <a:latin typeface="Comic Sans MS" panose="030F0702030302020204" pitchFamily="66" charset="0"/>
            </a:endParaRPr>
          </a:p>
          <a:p>
            <a:r>
              <a:rPr lang="ru-RU" sz="2800" dirty="0" smtClean="0">
                <a:latin typeface="Comic Sans MS" panose="030F0702030302020204" pitchFamily="66" charset="0"/>
              </a:rPr>
              <a:t>Если вы не хотите для детей такой жизни, как у вас, тогда исправляйте себя и свою жизнь. </a:t>
            </a:r>
            <a:r>
              <a:rPr lang="ru-RU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«Сделайтесь» счастливым человеком, тогда ваши дети тоже будут счастливы.</a:t>
            </a:r>
            <a:endParaRPr lang="ru-RU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Ваш ребёнок – </a:t>
            </a:r>
            <a:br>
              <a:rPr lang="ru-RU" dirty="0" smtClean="0"/>
            </a:br>
            <a:r>
              <a:rPr lang="ru-RU" dirty="0" smtClean="0"/>
              <a:t>зеркало вашей семьи.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200" dirty="0" smtClean="0">
                <a:latin typeface="Comic Sans MS" panose="030F0702030302020204" pitchFamily="66" charset="0"/>
              </a:rPr>
              <a:t>                Мы не можем прожить за детей их жизнь           и не можем уберечь их от ошибок. Свои ошибки они всё равно должны будут сделать сами. А если мы пытаемся их излишне страховать, то лишаем возможности получить свой собственный опыт, не даём им взрослеть и реализовывать свой потенциал. </a:t>
            </a:r>
          </a:p>
          <a:p>
            <a:pPr marL="109728" indent="0">
              <a:buNone/>
            </a:pPr>
            <a:r>
              <a:rPr lang="ru-RU" sz="2200" dirty="0" smtClean="0">
                <a:latin typeface="Comic Sans MS" panose="030F0702030302020204" pitchFamily="66" charset="0"/>
              </a:rPr>
              <a:t>                   Мы делаем их безынициативными, инфантильными, не умеющими понять, чего они хотят, не имеющие своего мнения и своей жизненной позиции.</a:t>
            </a:r>
          </a:p>
          <a:p>
            <a:pPr marL="109728" indent="0" algn="ctr">
              <a:buNone/>
            </a:pPr>
            <a:endParaRPr lang="ru-RU" sz="2000" dirty="0" smtClean="0">
              <a:latin typeface="Comic Sans MS" panose="030F0702030302020204" pitchFamily="66" charset="0"/>
            </a:endParaRPr>
          </a:p>
          <a:p>
            <a:pPr marL="109728" indent="0" algn="ctr">
              <a:buNone/>
            </a:pPr>
            <a:r>
              <a:rPr lang="ru-RU" sz="2000" dirty="0" smtClean="0">
                <a:latin typeface="Comic Sans MS" panose="030F0702030302020204" pitchFamily="66" charset="0"/>
              </a:rPr>
              <a:t>ПОЭТОМУ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Comic Sans MS" panose="030F0702030302020204" pitchFamily="66" charset="0"/>
              </a:rPr>
              <a:t>Ищите </a:t>
            </a: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свои</a:t>
            </a:r>
            <a:r>
              <a:rPr lang="ru-RU" sz="2400" dirty="0" smtClean="0">
                <a:latin typeface="Comic Sans MS" panose="030F0702030302020204" pitchFamily="66" charset="0"/>
              </a:rPr>
              <a:t> собственные интересы и смыслы.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Comic Sans MS" panose="030F0702030302020204" pitchFamily="66" charset="0"/>
              </a:rPr>
              <a:t>Ищите то, что сделает</a:t>
            </a: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вас счастливее</a:t>
            </a:r>
            <a:r>
              <a:rPr lang="ru-RU" sz="2400" dirty="0" smtClean="0">
                <a:latin typeface="Comic Sans MS" panose="030F0702030302020204" pitchFamily="66" charset="0"/>
              </a:rPr>
              <a:t>, потому что детям нужны счастливые родители.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Comic Sans MS" panose="030F0702030302020204" pitchFamily="66" charset="0"/>
              </a:rPr>
              <a:t>Живите прежде всего </a:t>
            </a: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для себя </a:t>
            </a:r>
            <a:r>
              <a:rPr lang="ru-RU" sz="2400" dirty="0" smtClean="0">
                <a:latin typeface="Comic Sans MS" panose="030F0702030302020204" pitchFamily="66" charset="0"/>
              </a:rPr>
              <a:t>и только потом для детей.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Правило №1: </a:t>
            </a:r>
            <a:r>
              <a:rPr lang="ru-RU" dirty="0" smtClean="0">
                <a:latin typeface="Comic Sans MS" panose="030F0702030302020204" pitchFamily="66" charset="0"/>
              </a:rPr>
              <a:t>Не требуйте от себя слишком многого.</a:t>
            </a:r>
          </a:p>
          <a:p>
            <a:pPr marL="109728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 </a:t>
            </a:r>
          </a:p>
          <a:p>
            <a:pPr marL="109728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Не надо ломать и переделывать себя. Вы с ребёнком своим живёте, вы его растите, вы его знаете, вы его любите, он рядом. В самом главном всё уже хорошо. А проблемы будете решать по мере их возникновения, без паники и страха совершить непоправимую ошибку.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Как же найти </a:t>
            </a:r>
            <a:r>
              <a:rPr lang="ru-RU" sz="3200" dirty="0" smtClean="0">
                <a:solidFill>
                  <a:schemeClr val="accent2"/>
                </a:solidFill>
              </a:rPr>
              <a:t>разумный баланс </a:t>
            </a:r>
            <a:r>
              <a:rPr lang="ru-RU" sz="3200" dirty="0" smtClean="0"/>
              <a:t>между любовью к ребёнку и любовью к самому себе?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379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Правило №2: </a:t>
            </a:r>
            <a:r>
              <a:rPr lang="ru-RU" sz="3200" dirty="0" smtClean="0">
                <a:latin typeface="Comic Sans MS" panose="030F0702030302020204" pitchFamily="66" charset="0"/>
              </a:rPr>
              <a:t>Не воспринимайте ребёнка как объект борьбы.</a:t>
            </a:r>
          </a:p>
          <a:p>
            <a:pPr marL="109728" indent="0">
              <a:buNone/>
            </a:pPr>
            <a:endParaRPr lang="ru-RU" sz="3200" dirty="0" smtClean="0">
              <a:latin typeface="Comic Sans MS" panose="030F0702030302020204" pitchFamily="66" charset="0"/>
            </a:endParaRPr>
          </a:p>
          <a:p>
            <a:pPr marL="109728" indent="0">
              <a:buNone/>
            </a:pPr>
            <a:r>
              <a:rPr lang="ru-RU" sz="3200" dirty="0" smtClean="0">
                <a:latin typeface="Comic Sans MS" panose="030F0702030302020204" pitchFamily="66" charset="0"/>
              </a:rPr>
              <a:t>Реже воюйте с ребёнком. Он готов любить вас всем сердцем. А если чувствуете, что увязли в борьбе, самое время – перелезть через баррикаду и встать рядом с ребёнком.</a:t>
            </a:r>
            <a:endParaRPr lang="ru-R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 lnSpcReduction="10000"/>
          </a:bodyPr>
          <a:lstStyle/>
          <a:p>
            <a:pPr marL="274320" lvl="0" indent="-274320" algn="ctr">
              <a:spcBef>
                <a:spcPts val="0"/>
              </a:spcBef>
              <a:buClr>
                <a:srgbClr val="F3BF45"/>
              </a:buClr>
              <a:buSzTx/>
              <a:buNone/>
              <a:defRPr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клуб «</a:t>
            </a:r>
            <a:r>
              <a:rPr lang="ru-RU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эффективная форма сотрудничества педагогов детского сада и родителей.</a:t>
            </a:r>
          </a:p>
          <a:p>
            <a:pPr marL="274320" lvl="0" indent="-274320">
              <a:spcBef>
                <a:spcPts val="0"/>
              </a:spcBef>
              <a:buClr>
                <a:srgbClr val="F3BF45"/>
              </a:buClr>
              <a:buSzTx/>
              <a:buNone/>
              <a:defRPr/>
            </a:pP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274320" lvl="0" indent="-274320">
              <a:spcBef>
                <a:spcPts val="0"/>
              </a:spcBef>
              <a:buClr>
                <a:srgbClr val="F3BF45"/>
              </a:buClr>
              <a:buSzTx/>
              <a:buNone/>
              <a:defRPr/>
            </a:pPr>
            <a:endParaRPr lang="ru-RU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algn="ctr">
              <a:spcBef>
                <a:spcPts val="0"/>
              </a:spcBef>
              <a:buClr>
                <a:srgbClr val="F3BF45"/>
              </a:buClr>
              <a:buSzTx/>
              <a:buNone/>
              <a:defRPr/>
            </a:pP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– форма объединения людей с целью  общения.</a:t>
            </a:r>
          </a:p>
          <a:p>
            <a:endParaRPr lang="ru-RU" dirty="0"/>
          </a:p>
        </p:txBody>
      </p:sp>
      <p:pic>
        <p:nvPicPr>
          <p:cNvPr id="4" name="Picture 2" descr="C:\Users\1\Desktop\детсад 451\выступление для педагогов\картинки разные\psih-ped_soprovozhdeni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707904" y="3068960"/>
            <a:ext cx="1944216" cy="133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Правило №3:</a:t>
            </a:r>
            <a:r>
              <a:rPr lang="ru-RU" dirty="0" smtClean="0">
                <a:latin typeface="Comic Sans MS" panose="030F0702030302020204" pitchFamily="66" charset="0"/>
              </a:rPr>
              <a:t> Не устанавливайте «железобетонные» принципы.</a:t>
            </a:r>
          </a:p>
          <a:p>
            <a:pPr marL="109728" indent="0">
              <a:buNone/>
            </a:pPr>
            <a:endParaRPr lang="ru-RU" dirty="0" smtClean="0">
              <a:latin typeface="Comic Sans MS" panose="030F0702030302020204" pitchFamily="66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Когда мы не уверены в себе, не уверены, что справимся с ситуацией, мы </a:t>
            </a:r>
            <a:r>
              <a:rPr lang="ru-RU" dirty="0" err="1" smtClean="0">
                <a:latin typeface="Comic Sans MS" panose="030F0702030302020204" pitchFamily="66" charset="0"/>
              </a:rPr>
              <a:t>устанавлмваем</a:t>
            </a:r>
            <a:r>
              <a:rPr lang="ru-RU" dirty="0" smtClean="0">
                <a:latin typeface="Comic Sans MS" panose="030F0702030302020204" pitchFamily="66" charset="0"/>
              </a:rPr>
              <a:t> жёсткие правила: шаг влево, шаг вправо-расстрел.</a:t>
            </a:r>
          </a:p>
          <a:p>
            <a:pPr marL="109728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Надо больше прислушиваться к себе, быть больше в контакте с собой, не стараться следовать жёстким рецептам, а отталкиваться от ситуации, и тогда можно почувствовать себя более комфортно в </a:t>
            </a:r>
            <a:r>
              <a:rPr lang="ru-RU" dirty="0" err="1" smtClean="0">
                <a:latin typeface="Comic Sans MS" panose="030F0702030302020204" pitchFamily="66" charset="0"/>
              </a:rPr>
              <a:t>родительстве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Правило №4:</a:t>
            </a:r>
            <a:r>
              <a:rPr lang="ru-RU" sz="3200" dirty="0" smtClean="0">
                <a:latin typeface="Comic Sans MS" panose="030F0702030302020204" pitchFamily="66" charset="0"/>
              </a:rPr>
              <a:t> не подчиняйте ребёнка своим ожиданиям.</a:t>
            </a:r>
          </a:p>
          <a:p>
            <a:pPr marL="109728" indent="0">
              <a:buNone/>
            </a:pPr>
            <a:endParaRPr lang="ru-RU" sz="3200" dirty="0">
              <a:latin typeface="Comic Sans MS" panose="030F0702030302020204" pitchFamily="66" charset="0"/>
            </a:endParaRPr>
          </a:p>
          <a:p>
            <a:pPr marL="109728" indent="0">
              <a:buNone/>
            </a:pPr>
            <a:r>
              <a:rPr lang="ru-RU" sz="3200" dirty="0" smtClean="0">
                <a:latin typeface="Comic Sans MS" panose="030F0702030302020204" pitchFamily="66" charset="0"/>
              </a:rPr>
              <a:t>Дети в любом возрасте прекрасно чувствуют и чётко вычисляют ту сферу, которую мы в них не принимаем.</a:t>
            </a:r>
          </a:p>
          <a:p>
            <a:pPr marL="109728" indent="0">
              <a:buNone/>
            </a:pPr>
            <a:r>
              <a:rPr lang="ru-RU" sz="3200" dirty="0" smtClean="0">
                <a:latin typeface="Comic Sans MS" panose="030F0702030302020204" pitchFamily="66" charset="0"/>
              </a:rPr>
              <a:t>И с большой вероятностью именно то, что вы в ребёнке не принимаете, он вам и выдаст.</a:t>
            </a:r>
            <a:endParaRPr lang="ru-R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04867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Правило №5: </a:t>
            </a:r>
            <a:r>
              <a:rPr lang="ru-RU" dirty="0" smtClean="0">
                <a:latin typeface="Comic Sans MS" panose="030F0702030302020204" pitchFamily="66" charset="0"/>
              </a:rPr>
              <a:t>Не реализуйте за счёт детей свои мечты.</a:t>
            </a:r>
          </a:p>
          <a:p>
            <a:pPr marL="109728" indent="0">
              <a:buNone/>
            </a:pPr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Правило №6: </a:t>
            </a:r>
            <a:r>
              <a:rPr lang="ru-RU" dirty="0" smtClean="0">
                <a:latin typeface="Comic Sans MS" panose="030F0702030302020204" pitchFamily="66" charset="0"/>
              </a:rPr>
              <a:t>Не лишайте ребёнка права чего-то не хотеть.</a:t>
            </a:r>
          </a:p>
          <a:p>
            <a:pPr marL="109728" indent="0">
              <a:buNone/>
            </a:pPr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Правило №7: </a:t>
            </a:r>
            <a:r>
              <a:rPr lang="ru-RU" dirty="0" smtClean="0">
                <a:latin typeface="Comic Sans MS" panose="030F0702030302020204" pitchFamily="66" charset="0"/>
              </a:rPr>
              <a:t>Не стыдите ребёнка, если он ничего не хочет. Отказ от всех притязаний и желаний – это крайняя форма протеста для ребёнка. Так проявляется его отказ жить по вашим правилам. Когда вы пытаетесь его поднять с дивана, вы-активное начало, вы-источник всех мотиваций, желаний, решений. Чем больше вы вокруг него прыгаете, тем больше он закрывается. Нужно просто отойти, сказать: «это твоя жизнь, ты живёшь её, как хочешь, если что-кричи».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8640"/>
            <a:ext cx="8686800" cy="60486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4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Правило №8: </a:t>
            </a:r>
            <a:r>
              <a:rPr lang="ru-RU" sz="4000" dirty="0" smtClean="0">
                <a:latin typeface="Comic Sans MS" panose="030F0702030302020204" pitchFamily="66" charset="0"/>
              </a:rPr>
              <a:t>Помните: опыт принятия себя – самое лучшее, что мы можем дать детям, так как они – великие подражатели.</a:t>
            </a:r>
          </a:p>
          <a:p>
            <a:pPr marL="109728" indent="0">
              <a:buNone/>
            </a:pPr>
            <a:endParaRPr lang="ru-RU" dirty="0"/>
          </a:p>
          <a:p>
            <a:pPr marL="109728" indent="0" algn="ctr">
              <a:buNone/>
            </a:pPr>
            <a:endParaRPr lang="ru-RU" sz="5400" dirty="0" smtClean="0"/>
          </a:p>
          <a:p>
            <a:pPr marL="109728" lvl="0" indent="0" algn="ctr">
              <a:buClr>
                <a:srgbClr val="2DA2BF"/>
              </a:buClr>
              <a:buNone/>
            </a:pPr>
            <a:r>
              <a:rPr lang="ru-RU" sz="5400" dirty="0">
                <a:solidFill>
                  <a:prstClr val="black"/>
                </a:solidFill>
                <a:latin typeface="Comic Sans MS" panose="030F0702030302020204" pitchFamily="66" charset="0"/>
              </a:rPr>
              <a:t>Как принять и полюбить себя?</a:t>
            </a:r>
          </a:p>
          <a:p>
            <a:pPr marL="109728" indent="0" algn="ctr">
              <a:buNone/>
            </a:pPr>
            <a:endParaRPr lang="ru-RU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ya\Desktop\FB-1200x628-Kak-Ptinyat-i-polubit-sebya-630x3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30571" y="135435"/>
            <a:ext cx="940514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Полюбите себя без всяких «НО». Всё отрицательное в нас и в жизни – это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в</a:t>
            </a:r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сего лишь часть «грандиозного общего плана»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Будьте счастливы от того, что Вы живы и сейчас здесь – в этом мире!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Вам предстоит провести в компании самого себя целую жизнь!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И до тех пор, пока Вы не полюбите маленького ребёнка внутри себя,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другим людям будет очень трудно полюбить Вас.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Примите себя без всяких условий и с открытым сердцем.</a:t>
            </a:r>
          </a:p>
          <a:p>
            <a:pPr algn="ctr"/>
            <a:endParaRPr lang="ru-RU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Роман с самим собой – вечен…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Любите семью внутри Вас: ребёнка, родителя и годы, которые их разделяют.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Если Вы хотите наполненной впечатлениями жизни,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обратитесь за помощью к своему внутреннему ребёнку.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Он научит Вас жить радостно!</a:t>
            </a: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040560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ru-RU" sz="26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Топ-6 устаревших идей, которые мы до сих пор внедряем в головы детей</a:t>
            </a:r>
          </a:p>
          <a:p>
            <a:pPr marL="109728" indent="0">
              <a:buNone/>
            </a:pPr>
            <a:r>
              <a:rPr lang="ru-RU" sz="26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Идея №1 </a:t>
            </a:r>
            <a:r>
              <a:rPr lang="ru-RU" sz="2600" b="1" dirty="0">
                <a:latin typeface="Comic Sans MS" panose="030F0702030302020204" pitchFamily="66" charset="0"/>
              </a:rPr>
              <a:t>Х</a:t>
            </a:r>
            <a:r>
              <a:rPr lang="ru-RU" sz="2600" b="1" dirty="0" smtClean="0">
                <a:latin typeface="Comic Sans MS" panose="030F0702030302020204" pitchFamily="66" charset="0"/>
              </a:rPr>
              <a:t>орошо иметь на всю жизнь надёжную профессию.</a:t>
            </a:r>
          </a:p>
          <a:p>
            <a:pPr marL="109728" indent="0">
              <a:buNone/>
            </a:pPr>
            <a:endParaRPr lang="ru-RU" sz="2600" dirty="0" smtClean="0">
              <a:latin typeface="Comic Sans MS" panose="030F0702030302020204" pitchFamily="66" charset="0"/>
            </a:endParaRPr>
          </a:p>
          <a:p>
            <a:pPr marL="109728" indent="0">
              <a:buNone/>
            </a:pPr>
            <a:r>
              <a:rPr lang="ru-RU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Идея №2 </a:t>
            </a:r>
            <a:r>
              <a:rPr lang="ru-RU" sz="2600" b="1" dirty="0" smtClean="0">
                <a:latin typeface="Comic Sans MS" panose="030F0702030302020204" pitchFamily="66" charset="0"/>
              </a:rPr>
              <a:t>Нужно копить деньги. </a:t>
            </a:r>
          </a:p>
          <a:p>
            <a:pPr marL="109728" indent="0">
              <a:buNone/>
            </a:pPr>
            <a:r>
              <a:rPr lang="ru-RU" sz="2600" dirty="0" smtClean="0">
                <a:latin typeface="Comic Sans MS" panose="030F0702030302020204" pitchFamily="66" charset="0"/>
              </a:rPr>
              <a:t>В современном мире чаще просто поменять какую-то вещь, чем трястись над тем, чтобы ее не порвать и не испачкать.</a:t>
            </a:r>
          </a:p>
          <a:p>
            <a:pPr marL="109728" indent="0">
              <a:buNone/>
            </a:pPr>
            <a:endParaRPr lang="ru-RU" sz="2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09728" indent="0">
              <a:buNone/>
            </a:pPr>
            <a:r>
              <a:rPr lang="ru-RU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Идея </a:t>
            </a:r>
            <a:r>
              <a:rPr lang="ru-RU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№3</a:t>
            </a:r>
            <a:r>
              <a:rPr lang="ru-RU" sz="2600" dirty="0">
                <a:latin typeface="Comic Sans MS" panose="030F0702030302020204" pitchFamily="66" charset="0"/>
              </a:rPr>
              <a:t> </a:t>
            </a:r>
            <a:r>
              <a:rPr lang="ru-RU" sz="2600" b="1" dirty="0">
                <a:latin typeface="Comic Sans MS" panose="030F0702030302020204" pitchFamily="66" charset="0"/>
              </a:rPr>
              <a:t>Нужно копить знания и разбираться буквально во всём. </a:t>
            </a:r>
          </a:p>
          <a:p>
            <a:pPr marL="109728" indent="0">
              <a:buNone/>
            </a:pPr>
            <a:r>
              <a:rPr lang="ru-RU" sz="2600" dirty="0" smtClean="0">
                <a:latin typeface="Comic Sans MS" panose="030F0702030302020204" pitchFamily="66" charset="0"/>
              </a:rPr>
              <a:t>На </a:t>
            </a:r>
            <a:r>
              <a:rPr lang="ru-RU" sz="2600" dirty="0">
                <a:latin typeface="Comic Sans MS" panose="030F0702030302020204" pitchFamily="66" charset="0"/>
              </a:rPr>
              <a:t>самом деле в современном мире гораздо эффективней ориентироваться в море информации, уметь её добывать, уметь структурировать, уметь различать достоверную информацию и ложную. Где этому учат? Человек сам научится в интернете.</a:t>
            </a:r>
          </a:p>
          <a:p>
            <a:pPr marL="109728" indent="0"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Comic Sans MS" panose="030F0702030302020204" pitchFamily="66" charset="0"/>
              </a:rPr>
              <a:t>Как родители поколения </a:t>
            </a:r>
            <a:r>
              <a:rPr lang="en-US" sz="3200" dirty="0" smtClean="0">
                <a:latin typeface="Comic Sans MS" panose="030F0702030302020204" pitchFamily="66" charset="0"/>
              </a:rPr>
              <a:t>X </a:t>
            </a:r>
            <a:r>
              <a:rPr lang="ru-RU" sz="3200" dirty="0" smtClean="0">
                <a:latin typeface="Comic Sans MS" panose="030F0702030302020204" pitchFamily="66" charset="0"/>
              </a:rPr>
              <a:t>готовят к  будущему детей поколения </a:t>
            </a:r>
            <a:r>
              <a:rPr lang="en-US" sz="3200" dirty="0" smtClean="0">
                <a:latin typeface="Comic Sans MS" panose="030F0702030302020204" pitchFamily="66" charset="0"/>
              </a:rPr>
              <a:t>Z</a:t>
            </a:r>
            <a:r>
              <a:rPr lang="ru-RU" sz="3200" dirty="0" smtClean="0">
                <a:latin typeface="Comic Sans MS" panose="030F0702030302020204" pitchFamily="66" charset="0"/>
              </a:rPr>
              <a:t>:</a:t>
            </a:r>
            <a:endParaRPr lang="ru-R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83264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Идея №4 </a:t>
            </a:r>
            <a:r>
              <a:rPr lang="ru-RU" b="1" dirty="0" smtClean="0">
                <a:latin typeface="Comic Sans MS" panose="030F0702030302020204" pitchFamily="66" charset="0"/>
              </a:rPr>
              <a:t>Нужно ВСЁ делать хорошо, качественно.</a:t>
            </a:r>
          </a:p>
          <a:p>
            <a:pPr marL="109728" indent="0">
              <a:buNone/>
            </a:pPr>
            <a:endParaRPr lang="ru-RU" b="1" dirty="0" smtClean="0">
              <a:latin typeface="Comic Sans MS" panose="030F0702030302020204" pitchFamily="66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Задача в современном мире, наоборот, прямо противоположная – уметь ловко и быстро определять, что мы делаем максимально хорошо, что мы делаем приемлемо, а что мы делаем тяп-ляп.</a:t>
            </a:r>
          </a:p>
          <a:p>
            <a:pPr marL="109728" indent="0">
              <a:buNone/>
            </a:pPr>
            <a:endParaRPr lang="ru-RU" dirty="0" smtClean="0">
              <a:latin typeface="Comic Sans MS" panose="030F0702030302020204" pitchFamily="66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Главное научиться ранжировать задачи: что нужно делать на совесть, что нужно делать на уровне сойдёт, что нужно делать, лишь бы поставить галочку.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619268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Идея №5</a:t>
            </a:r>
            <a:r>
              <a:rPr lang="ru-RU" sz="2600" dirty="0" smtClean="0">
                <a:latin typeface="Comic Sans MS" panose="030F0702030302020204" pitchFamily="66" charset="0"/>
              </a:rPr>
              <a:t> </a:t>
            </a:r>
            <a:r>
              <a:rPr lang="ru-RU" sz="2600" b="1" dirty="0" smtClean="0">
                <a:latin typeface="Comic Sans MS" panose="030F0702030302020204" pitchFamily="66" charset="0"/>
              </a:rPr>
              <a:t>Нужно стараться, чтобы усердием добиться успеха.</a:t>
            </a:r>
            <a:endParaRPr lang="ru-RU" sz="2600" dirty="0">
              <a:latin typeface="Comic Sans MS" panose="030F0702030302020204" pitchFamily="66" charset="0"/>
            </a:endParaRPr>
          </a:p>
          <a:p>
            <a:pPr marL="109728" indent="0">
              <a:buNone/>
            </a:pPr>
            <a:r>
              <a:rPr lang="ru-RU" sz="2600" dirty="0" smtClean="0">
                <a:latin typeface="Comic Sans MS" panose="030F0702030302020204" pitchFamily="66" charset="0"/>
              </a:rPr>
              <a:t>В современном мире усердность вовсе не равна успеху, а мы продолжаем требовать от них усидчивости и усердности как главных качеств. Если мы требуем от ребёнка всё делать качественно, у него не будет шанса стать в чём-то лучшим.</a:t>
            </a:r>
          </a:p>
          <a:p>
            <a:pPr marL="109728" indent="0">
              <a:buNone/>
            </a:pPr>
            <a:endParaRPr lang="ru-RU" sz="2600" dirty="0" smtClean="0">
              <a:latin typeface="Comic Sans MS" panose="030F0702030302020204" pitchFamily="66" charset="0"/>
            </a:endParaRPr>
          </a:p>
          <a:p>
            <a:pPr marL="109728" lvl="0" indent="0">
              <a:buClr>
                <a:srgbClr val="2DA2BF"/>
              </a:buClr>
              <a:buNone/>
            </a:pPr>
            <a:r>
              <a:rPr lang="ru-RU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Идея №6</a:t>
            </a: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600" b="1" dirty="0">
                <a:solidFill>
                  <a:prstClr val="black"/>
                </a:solidFill>
                <a:latin typeface="Comic Sans MS" panose="030F0702030302020204" pitchFamily="66" charset="0"/>
              </a:rPr>
              <a:t>Правильное направление – это развитие вверх по карьерной лестнице.</a:t>
            </a:r>
          </a:p>
          <a:p>
            <a:pPr marL="109728" lvl="0" indent="0">
              <a:buClr>
                <a:srgbClr val="2DA2BF"/>
              </a:buClr>
              <a:buNone/>
            </a:pP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Что мы видим в современном мире? Снова появилась горизонтальная карьера, где на одной и той же должности расширяется круг задач.</a:t>
            </a:r>
          </a:p>
          <a:p>
            <a:pPr marL="109728" indent="0"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4460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4800" dirty="0" smtClean="0"/>
              <a:t>Это четыре </a:t>
            </a:r>
            <a:r>
              <a:rPr lang="ru-RU" sz="4800" dirty="0" smtClean="0">
                <a:solidFill>
                  <a:srgbClr val="FF0000"/>
                </a:solidFill>
              </a:rPr>
              <a:t>К</a:t>
            </a:r>
            <a:r>
              <a:rPr lang="ru-RU" sz="4800" dirty="0" smtClean="0"/>
              <a:t>: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4800" dirty="0" smtClean="0">
                <a:solidFill>
                  <a:srgbClr val="FF0000"/>
                </a:solidFill>
              </a:rPr>
              <a:t>к</a:t>
            </a:r>
            <a:r>
              <a:rPr lang="ru-RU" sz="4800" dirty="0" smtClean="0"/>
              <a:t>оммуникация,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4800" dirty="0">
                <a:solidFill>
                  <a:srgbClr val="FF0000"/>
                </a:solidFill>
              </a:rPr>
              <a:t>к</a:t>
            </a:r>
            <a:r>
              <a:rPr lang="ru-RU" sz="4800" dirty="0" smtClean="0"/>
              <a:t>ооперация,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4800" dirty="0">
                <a:solidFill>
                  <a:srgbClr val="FF0000"/>
                </a:solidFill>
              </a:rPr>
              <a:t>к</a:t>
            </a:r>
            <a:r>
              <a:rPr lang="ru-RU" sz="4800" dirty="0" smtClean="0"/>
              <a:t>реативность,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4800" dirty="0" smtClean="0">
                <a:solidFill>
                  <a:srgbClr val="FF0000"/>
                </a:solidFill>
              </a:rPr>
              <a:t>к</a:t>
            </a:r>
            <a:r>
              <a:rPr lang="ru-RU" sz="4800" dirty="0" smtClean="0"/>
              <a:t>ритическое мышление.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Какие </a:t>
            </a:r>
            <a:r>
              <a:rPr lang="ru-RU" dirty="0" smtClean="0">
                <a:solidFill>
                  <a:srgbClr val="FF0000"/>
                </a:solidFill>
              </a:rPr>
              <a:t>качества</a:t>
            </a:r>
            <a:r>
              <a:rPr lang="ru-RU" dirty="0" smtClean="0"/>
              <a:t> нужны детям в будущем?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6432632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ru-RU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Самые ценные вещи, </a:t>
            </a:r>
          </a:p>
          <a:p>
            <a:pPr marL="109728" indent="0" algn="ctr">
              <a:buNone/>
            </a:pPr>
            <a:r>
              <a:rPr lang="ru-RU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которые родители могут дать детям: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>
                <a:latin typeface="Comic Sans MS" panose="030F0702030302020204" pitchFamily="66" charset="0"/>
              </a:rPr>
              <a:t>Фундаментальные жизненные ценности.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>
                <a:latin typeface="Comic Sans MS" panose="030F0702030302020204" pitchFamily="66" charset="0"/>
              </a:rPr>
              <a:t>Уверенность в себе и доверие к самому себе.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>
                <a:latin typeface="Comic Sans MS" panose="030F0702030302020204" pitchFamily="66" charset="0"/>
              </a:rPr>
              <a:t>Родительскую поддержку.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>
                <a:latin typeface="Comic Sans MS" panose="030F0702030302020204" pitchFamily="66" charset="0"/>
              </a:rPr>
              <a:t>Свободу выбора, самостоятельность.</a:t>
            </a:r>
          </a:p>
          <a:p>
            <a:endParaRPr lang="ru-RU" sz="2400" dirty="0">
              <a:latin typeface="Comic Sans MS" panose="030F0702030302020204" pitchFamily="66" charset="0"/>
            </a:endParaRPr>
          </a:p>
          <a:p>
            <a:pPr marL="109728" indent="0" algn="ctr">
              <a:buNone/>
            </a:pPr>
            <a:r>
              <a:rPr lang="ru-RU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Знайте: идеальных родителей не </a:t>
            </a:r>
            <a:r>
              <a:rPr lang="ru-RU" sz="28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бывает!!!</a:t>
            </a:r>
            <a:endParaRPr lang="ru-RU" sz="28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marL="109728" indent="0">
              <a:buNone/>
            </a:pPr>
            <a:r>
              <a:rPr lang="ru-RU" sz="3300" dirty="0">
                <a:latin typeface="Comic Sans MS" panose="030F0702030302020204" pitchFamily="66" charset="0"/>
              </a:rPr>
              <a:t>Все в чём-то совершают ошибки, не надо </a:t>
            </a:r>
            <a:r>
              <a:rPr lang="ru-RU" sz="3300" dirty="0" smtClean="0">
                <a:latin typeface="Comic Sans MS" panose="030F0702030302020204" pitchFamily="66" charset="0"/>
              </a:rPr>
              <a:t>постоянно винить себя в том, что вы плохая мать или никчёмный отец – это только увеличит вашу неуверенность в себе и не позволит принять в нужный момент верное решение. </a:t>
            </a:r>
          </a:p>
          <a:p>
            <a:pPr marL="109728" indent="0">
              <a:buNone/>
            </a:pPr>
            <a:r>
              <a:rPr lang="ru-RU" sz="33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Главное – стремление не переставать учиться грамотному </a:t>
            </a:r>
            <a:r>
              <a:rPr lang="ru-RU" sz="33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родительству</a:t>
            </a:r>
            <a:r>
              <a:rPr lang="ru-RU" sz="3300" dirty="0" smtClean="0">
                <a:latin typeface="Comic Sans MS" panose="030F0702030302020204" pitchFamily="66" charset="0"/>
              </a:rPr>
              <a:t>, сотрудничать с педагогами и другими специалистами.</a:t>
            </a:r>
            <a:endParaRPr lang="ru-RU" sz="3300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5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Валентина психолог\памятки буклеты картинки\картинки\ру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3097" y="1976212"/>
            <a:ext cx="439030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Comic Sans MS" panose="030F0702030302020204" pitchFamily="66" charset="0"/>
              </a:rPr>
              <a:t>Правила </a:t>
            </a:r>
          </a:p>
          <a:p>
            <a:pPr algn="ctr"/>
            <a:r>
              <a:rPr lang="ru-RU" sz="3200" dirty="0" smtClean="0">
                <a:latin typeface="Comic Sans MS" panose="030F0702030302020204" pitchFamily="66" charset="0"/>
              </a:rPr>
              <a:t>родительского клуба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   Активное участие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Конфиденциальность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        Искренность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     </a:t>
            </a:r>
            <a:r>
              <a:rPr lang="ru-RU" sz="2400" dirty="0" err="1" smtClean="0">
                <a:latin typeface="Arial Black" panose="020B0A04020102020204" pitchFamily="34" charset="0"/>
              </a:rPr>
              <a:t>Безоценочность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             Уважение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      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55823"/>
            <a:ext cx="9036496" cy="6083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        </a:t>
            </a:r>
            <a:r>
              <a:rPr lang="ru-RU" sz="3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Поступки родителей,</a:t>
            </a:r>
          </a:p>
          <a:p>
            <a:pPr algn="ctr"/>
            <a:r>
              <a:rPr lang="ru-RU" sz="3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о</a:t>
            </a:r>
            <a:r>
              <a:rPr lang="ru-RU" sz="3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т которых зависит судьба детей: </a:t>
            </a: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ts val="3840"/>
              </a:lnSpc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Конкретные слова.</a:t>
            </a:r>
          </a:p>
          <a:p>
            <a:pPr marL="457200" indent="-457200">
              <a:lnSpc>
                <a:spcPts val="3840"/>
              </a:lnSpc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Ответы на просьбы или капризы.</a:t>
            </a:r>
          </a:p>
          <a:p>
            <a:pPr marL="457200" indent="-457200">
              <a:lnSpc>
                <a:spcPts val="3840"/>
              </a:lnSpc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Вмешательство и невмешательство в дела ребёнка.</a:t>
            </a:r>
          </a:p>
          <a:p>
            <a:pPr marL="457200" indent="-457200">
              <a:lnSpc>
                <a:spcPts val="3840"/>
              </a:lnSpc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Способы наказания или одобрения.</a:t>
            </a:r>
          </a:p>
          <a:p>
            <a:pPr marL="457200" indent="-457200">
              <a:lnSpc>
                <a:spcPts val="3840"/>
              </a:lnSpc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Умения сдерживать эмоции, общаться.</a:t>
            </a:r>
          </a:p>
          <a:p>
            <a:pPr marL="457200" indent="-457200">
              <a:lnSpc>
                <a:spcPts val="3840"/>
              </a:lnSpc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Умение разрешать конфликты. </a:t>
            </a:r>
          </a:p>
          <a:p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6432632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Указывать на ошибки нужно                     </a:t>
            </a:r>
            <a:r>
              <a:rPr lang="ru-RU" sz="3200" u="sng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 осторожностью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</a:p>
          <a:p>
            <a:pPr marL="571500" lvl="0" indent="-571500">
              <a:spcBef>
                <a:spcPts val="0"/>
              </a:spcBef>
              <a:buClrTx/>
              <a:buSzTx/>
              <a:buBlip>
                <a:blip r:embed="rId2"/>
              </a:buBlip>
            </a:pPr>
            <a:r>
              <a:rPr lang="ru-RU" sz="4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>
                <a:solidFill>
                  <a:prstClr val="black"/>
                </a:solidFill>
                <a:latin typeface="Monotype Corsiva" panose="03010101010201010101" pitchFamily="66" charset="0"/>
              </a:rPr>
              <a:t>не стоит замечать каждую ошибку;</a:t>
            </a:r>
          </a:p>
          <a:p>
            <a:pPr marL="571500" lvl="0" indent="-571500">
              <a:spcBef>
                <a:spcPts val="0"/>
              </a:spcBef>
              <a:buClrTx/>
              <a:buSzTx/>
              <a:buBlip>
                <a:blip r:embed="rId2"/>
              </a:buBlip>
            </a:pPr>
            <a:r>
              <a:rPr lang="ru-RU" sz="4400" dirty="0">
                <a:solidFill>
                  <a:prstClr val="black"/>
                </a:solidFill>
                <a:latin typeface="Monotype Corsiva" panose="03010101010201010101" pitchFamily="66" charset="0"/>
              </a:rPr>
              <a:t> ошибку лучше обсудить в спокойной обстановке, а не в тот момент, когда ребёнок увлечён делом;</a:t>
            </a:r>
          </a:p>
          <a:p>
            <a:pPr marL="571500" lvl="0" indent="-571500">
              <a:spcBef>
                <a:spcPts val="0"/>
              </a:spcBef>
              <a:buClrTx/>
              <a:buSzTx/>
              <a:buBlip>
                <a:blip r:embed="rId2"/>
              </a:buBlip>
            </a:pPr>
            <a:r>
              <a:rPr lang="ru-RU" sz="4400" dirty="0">
                <a:solidFill>
                  <a:prstClr val="black"/>
                </a:solidFill>
                <a:latin typeface="Monotype Corsiva" panose="03010101010201010101" pitchFamily="66" charset="0"/>
              </a:rPr>
              <a:t> замечания надо делать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4400" dirty="0">
                <a:solidFill>
                  <a:prstClr val="black"/>
                </a:solidFill>
                <a:latin typeface="Monotype Corsiva" panose="03010101010201010101" pitchFamily="66" charset="0"/>
              </a:rPr>
              <a:t>на фоне общего одобрения;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ru-RU" sz="2600" b="1" i="1" u="sng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2600" b="1" i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Главное </a:t>
            </a:r>
            <a:r>
              <a:rPr lang="ru-RU" sz="2600" b="1" i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условие - это дружелюбный тон общения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26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600" b="1" i="1" dirty="0">
                <a:latin typeface="Comic Sans MS" panose="030F0702030302020204" pitchFamily="66" charset="0"/>
              </a:rPr>
              <a:t>Личность и способности ребёнка развиваются только в той деятельности, которой он занимается </a:t>
            </a:r>
            <a:r>
              <a:rPr lang="ru-RU" sz="2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по собственному желанию и с интересом.</a:t>
            </a:r>
          </a:p>
          <a:p>
            <a:endParaRPr lang="ru-RU" dirty="0"/>
          </a:p>
        </p:txBody>
      </p:sp>
      <p:pic>
        <p:nvPicPr>
          <p:cNvPr id="3" name="Picture 2" descr="C:\Users\1\Desktop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95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1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6408712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500" b="1" i="1" u="sng" dirty="0">
                <a:solidFill>
                  <a:srgbClr val="FF0000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Правило №1</a:t>
            </a:r>
            <a:r>
              <a:rPr lang="ru-RU" sz="2500" i="1" dirty="0">
                <a:solidFill>
                  <a:srgbClr val="FF0000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sz="2500" b="1" i="1" dirty="0">
                <a:solidFill>
                  <a:prstClr val="black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Не вмешивайтесь в дело, которым занят ребёнок, если он не просит помощи. Своим невмешательством вы будете сообщать ему: «С тобой всё в порядке! Ты, конечно, справишься</a:t>
            </a:r>
            <a:r>
              <a:rPr lang="ru-RU" sz="2500" b="1" i="1" dirty="0" smtClean="0">
                <a:solidFill>
                  <a:prstClr val="black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!»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2500" b="1" i="1" u="sng" dirty="0">
              <a:solidFill>
                <a:prstClr val="black"/>
              </a:solidFill>
              <a:latin typeface="Comic Sans MS" panose="030F07020303020202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500" b="1" i="1" u="sng" dirty="0">
                <a:solidFill>
                  <a:srgbClr val="FF0000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Правило №2</a:t>
            </a:r>
            <a:r>
              <a:rPr lang="ru-RU" sz="2500" i="1" dirty="0">
                <a:solidFill>
                  <a:srgbClr val="FF0000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sz="2500" b="1" i="1" dirty="0">
                <a:solidFill>
                  <a:prstClr val="black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Если ребёнку трудно и  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500" b="1" i="1" dirty="0">
                <a:solidFill>
                  <a:prstClr val="black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он готов принять вашу помощь, обязательно помогите ему, начав со слов </a:t>
            </a:r>
            <a:r>
              <a:rPr lang="ru-RU" sz="2500" b="1" i="1" dirty="0">
                <a:solidFill>
                  <a:srgbClr val="C00000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«Давай вместе!»</a:t>
            </a:r>
            <a:endParaRPr lang="ru-RU" sz="2500" b="1" i="1" dirty="0">
              <a:solidFill>
                <a:prstClr val="black"/>
              </a:solidFill>
              <a:latin typeface="Comic Sans MS" panose="030F07020303020202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2500" b="1" i="1" dirty="0">
                <a:solidFill>
                  <a:prstClr val="black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При этом:</a:t>
            </a:r>
            <a:endParaRPr lang="ru-RU" sz="2500" i="1" dirty="0">
              <a:solidFill>
                <a:prstClr val="black"/>
              </a:solidFill>
              <a:latin typeface="Comic Sans MS" panose="030F07020303020202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lvl="0" indent="-51435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500" b="1" i="1" dirty="0">
                <a:solidFill>
                  <a:prstClr val="black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Возьмите на себя только то, что он не может выполнить сам, остальное предоставьте делать ему самому.</a:t>
            </a:r>
            <a:endParaRPr lang="ru-RU" sz="2500" i="1" dirty="0">
              <a:solidFill>
                <a:prstClr val="black"/>
              </a:solidFill>
              <a:latin typeface="Comic Sans MS" panose="030F07020303020202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lvl="0" indent="-514350"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ru-RU" sz="2500" b="1" i="1" dirty="0">
                <a:solidFill>
                  <a:prstClr val="black"/>
                </a:solidFill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По мере освоения ребёнком новых действий постепенно передавайте их ему.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ru-RU" sz="25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25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Зона дел «вместе» - это золотой запас ребёнка, его потенциал на ближайшее будущее.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9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6632"/>
            <a:ext cx="8784976" cy="691276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6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Правило №3</a:t>
            </a:r>
            <a:r>
              <a:rPr lang="ru-RU" sz="2600" i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ru-RU" sz="2600" b="1" i="1" dirty="0">
                <a:solidFill>
                  <a:prstClr val="black"/>
                </a:solidFill>
                <a:latin typeface="Comic Sans MS" panose="030F0702030302020204" pitchFamily="66" charset="0"/>
              </a:rPr>
              <a:t>Постепенно снимайте с себя заботу и ответственность за личные дела вашего ребёнка и передавайте их ему.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2600" b="1" i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6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Правило №4</a:t>
            </a:r>
            <a:r>
              <a:rPr lang="ru-RU" sz="2600" i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ru-RU" sz="2600" b="1" i="1" dirty="0">
                <a:solidFill>
                  <a:prstClr val="black"/>
                </a:solidFill>
                <a:latin typeface="Comic Sans MS" panose="030F0702030302020204" pitchFamily="66" charset="0"/>
              </a:rPr>
              <a:t>Позволяйте вашему ребёнку встречаться с отрицательными последствиями своих действий (или своего бездействия). Только тогда он будет взрослеть и становиться «сознательным».</a:t>
            </a:r>
            <a:endParaRPr lang="ru-RU" sz="2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ru-RU" sz="2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ru-RU" sz="26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Правило </a:t>
            </a:r>
            <a:r>
              <a:rPr lang="ru-RU" sz="2600" b="1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№5</a:t>
            </a:r>
            <a:r>
              <a:rPr lang="ru-RU" sz="26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ru-RU" sz="2600" b="1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Реже </a:t>
            </a:r>
            <a:r>
              <a:rPr lang="ru-RU" sz="2600" b="1" i="1" dirty="0">
                <a:solidFill>
                  <a:prstClr val="black"/>
                </a:solidFill>
                <a:latin typeface="Comic Sans MS" panose="030F0702030302020204" pitchFamily="66" charset="0"/>
              </a:rPr>
              <a:t>судите детей за </a:t>
            </a:r>
            <a:r>
              <a:rPr lang="ru-RU" sz="2600" b="1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ошибки и п</a:t>
            </a:r>
            <a:r>
              <a:rPr lang="ru-RU" sz="2600" b="1" i="1" dirty="0" smtClean="0">
                <a:latin typeface="Comic Sans MS" panose="030F0702030302020204" pitchFamily="66" charset="0"/>
                <a:ea typeface="MS Mincho"/>
                <a:cs typeface="Times New Roman"/>
              </a:rPr>
              <a:t>оясняйте, </a:t>
            </a:r>
            <a:r>
              <a:rPr lang="ru-RU" sz="2600" b="1" i="1" dirty="0">
                <a:latin typeface="Comic Sans MS" panose="030F0702030302020204" pitchFamily="66" charset="0"/>
                <a:ea typeface="MS Mincho"/>
                <a:cs typeface="Times New Roman"/>
              </a:rPr>
              <a:t>что человеку свойственно ошибаться. Не ошибается лишь тот, кто ничего не </a:t>
            </a:r>
            <a:r>
              <a:rPr lang="ru-RU" sz="2600" b="1" i="1" dirty="0" smtClean="0">
                <a:latin typeface="Comic Sans MS" panose="030F0702030302020204" pitchFamily="66" charset="0"/>
                <a:ea typeface="MS Mincho"/>
                <a:cs typeface="Times New Roman"/>
              </a:rPr>
              <a:t>делает, </a:t>
            </a:r>
            <a:r>
              <a:rPr lang="ru-RU" sz="2600" b="1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ведь </a:t>
            </a:r>
            <a:r>
              <a:rPr lang="ru-RU" sz="2600" b="1" i="1" dirty="0">
                <a:latin typeface="Comic Sans MS" panose="030F0702030302020204" pitchFamily="66" charset="0"/>
              </a:rPr>
              <a:t>о</a:t>
            </a:r>
            <a:r>
              <a:rPr lang="ru-RU" sz="2600" b="1" i="1" dirty="0" smtClean="0">
                <a:latin typeface="Comic Sans MS" panose="030F0702030302020204" pitchFamily="66" charset="0"/>
              </a:rPr>
              <a:t>шибки </a:t>
            </a:r>
            <a:r>
              <a:rPr lang="ru-RU" sz="2600" b="1" i="1" dirty="0">
                <a:latin typeface="Comic Sans MS" panose="030F0702030302020204" pitchFamily="66" charset="0"/>
              </a:rPr>
              <a:t>– это опыт, а опыт-это рост. </a:t>
            </a:r>
            <a:r>
              <a:rPr lang="ru-RU" sz="2600" b="1" i="1" dirty="0" smtClean="0">
                <a:latin typeface="Comic Sans MS" panose="030F0702030302020204" pitchFamily="66" charset="0"/>
              </a:rPr>
              <a:t>А рост </a:t>
            </a:r>
            <a:r>
              <a:rPr lang="ru-RU" sz="2600" b="1" i="1" dirty="0">
                <a:latin typeface="Comic Sans MS" panose="030F0702030302020204" pitchFamily="66" charset="0"/>
              </a:rPr>
              <a:t>– это когда ребёнок </a:t>
            </a:r>
            <a:r>
              <a:rPr lang="ru-RU" sz="2600" b="1" i="1" dirty="0" smtClean="0">
                <a:latin typeface="Comic Sans MS" panose="030F0702030302020204" pitchFamily="66" charset="0"/>
              </a:rPr>
              <a:t>поднимается </a:t>
            </a:r>
            <a:r>
              <a:rPr lang="ru-RU" sz="2600" b="1" i="1" dirty="0">
                <a:latin typeface="Comic Sans MS" panose="030F0702030302020204" pitchFamily="66" charset="0"/>
              </a:rPr>
              <a:t>в новое качество</a:t>
            </a:r>
            <a:r>
              <a:rPr lang="ru-RU" sz="2600" b="1" i="1" dirty="0" smtClean="0">
                <a:latin typeface="Comic Sans MS" panose="030F0702030302020204" pitchFamily="66" charset="0"/>
              </a:rPr>
              <a:t>.</a:t>
            </a:r>
            <a:r>
              <a:rPr lang="ru-RU" sz="2600" i="1" dirty="0">
                <a:latin typeface="Comic Sans MS" panose="030F0702030302020204" pitchFamily="66" charset="0"/>
                <a:ea typeface="MS Mincho"/>
                <a:cs typeface="Times New Roman"/>
              </a:rPr>
              <a:t> </a:t>
            </a:r>
            <a:endParaRPr lang="ru-RU" sz="2600" i="1" dirty="0" smtClean="0">
              <a:latin typeface="Comic Sans MS" panose="030F0702030302020204" pitchFamily="66" charset="0"/>
              <a:ea typeface="MS Mincho"/>
              <a:cs typeface="Times New Roman"/>
            </a:endParaRP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759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4" descr="шариким в небе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4516" y="3836915"/>
            <a:ext cx="743344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Благодарю </a:t>
            </a:r>
          </a:p>
          <a:p>
            <a:r>
              <a:rPr lang="ru-RU" sz="9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за участие!</a:t>
            </a:r>
            <a:endParaRPr lang="ru-RU" sz="9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5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85030" y="0"/>
            <a:ext cx="9396536" cy="6984776"/>
          </a:xfrm>
        </p:spPr>
        <p:txBody>
          <a:bodyPr>
            <a:normAutofit fontScale="90000"/>
          </a:bodyPr>
          <a:lstStyle/>
          <a:p>
            <a:pPr marL="365760" lvl="0" indent="-256032" algn="ctr">
              <a:spcBef>
                <a:spcPts val="400"/>
              </a:spcBef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В современной </a:t>
            </a:r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мире среди детей выделяют:</a:t>
            </a:r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поколение </a:t>
            </a:r>
            <a:r>
              <a:rPr lang="ru-RU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миллениум</a:t>
            </a:r>
            <a:r>
              <a:rPr lang="ru-RU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или </a:t>
            </a:r>
            <a:r>
              <a:rPr lang="en-U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– </a:t>
            </a:r>
            <a:r>
              <a:rPr lang="ru-RU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это ученики 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9,10,11 </a:t>
            </a:r>
            <a:r>
              <a:rPr lang="ru-RU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классов</a:t>
            </a:r>
            <a:br>
              <a:rPr lang="ru-RU" sz="2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цифровое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поколение </a:t>
            </a:r>
            <a:r>
              <a:rPr lang="en-U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Z</a:t>
            </a:r>
            <a:r>
              <a:rPr 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– </a:t>
            </a:r>
            <a:r>
              <a:rPr lang="ru-RU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это 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дошкольники и ученики 1-8 </a:t>
            </a:r>
            <a:r>
              <a:rPr lang="ru-RU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кл</a:t>
            </a:r>
            <a:r>
              <a:rPr lang="ru-RU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br>
              <a:rPr lang="ru-RU" sz="2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Поколение </a:t>
            </a:r>
            <a:r>
              <a:rPr lang="ru-RU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Z</a:t>
            </a:r>
            <a:r>
              <a:rPr lang="ru-RU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–это переходное из XX в XXI 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Это </a:t>
            </a:r>
            <a:r>
              <a:rPr lang="ru-RU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первое по-настоящему цифровое поколение: 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дети </a:t>
            </a:r>
            <a:r>
              <a:rPr lang="ru-RU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с годовалого возраста осваивают планшеты и смартфоны. 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Их </a:t>
            </a:r>
            <a:r>
              <a:rPr lang="ru-RU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также называют «домоседы», ведь информацию они черпают в основном из Сети, играют в игры онлайн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общаться предпочитают в </a:t>
            </a:r>
            <a:r>
              <a:rPr lang="ru-RU" sz="2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соц</a:t>
            </a:r>
            <a:r>
              <a:rPr lang="ru-RU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сетях или при помощи мессенджеров</a:t>
            </a:r>
            <a: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br>
              <a:rPr lang="ru-RU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У нас сейчас дети часто разбираются в чём-то лучше, чем взрослые. Никогда в истории человечества такого не было,   а сейчас это норма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b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Принцип 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«Яйца курицу не учат» уступает место пониманию, что родители не только учат детей, </a:t>
            </a:r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 но 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и сами учатся у них и вместе с </a:t>
            </a:r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ними.</a:t>
            </a:r>
            <a:b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500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Из </a:t>
            </a:r>
            <a:r>
              <a:rPr lang="ru-RU" sz="25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этой специфики вытекают </a:t>
            </a:r>
            <a:r>
              <a:rPr lang="ru-RU" sz="2500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дальнейшие психологические особенности </a:t>
            </a:r>
            <a:r>
              <a:rPr lang="ru-RU" sz="25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цифрового поколения:</a:t>
            </a:r>
            <a:br>
              <a:rPr lang="ru-RU" sz="25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25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меньше человеческой коммуникации, </a:t>
            </a:r>
            <a:r>
              <a:rPr lang="ru-RU" sz="2500" dirty="0" smtClean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больше техногенной</a:t>
            </a:r>
            <a:r>
              <a:rPr lang="ru-RU" sz="25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lang="ru-RU" sz="2500" b="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2500" b="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  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562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32656"/>
            <a:ext cx="8786346" cy="6336704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89644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Формирует и будет дальше формировать взгляды современного цифрового поколения</a:t>
            </a:r>
            <a:r>
              <a:rPr lang="en-US" sz="2800" b="1" dirty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во многом </a:t>
            </a: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Интернет</a:t>
            </a:r>
            <a:r>
              <a:rPr lang="ru-RU" sz="2800" b="1" u="sng" dirty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  <a:r>
              <a:rPr lang="ru-RU" sz="28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ru-RU" sz="2800" dirty="0" smtClean="0">
                <a:latin typeface="Comic Sans MS" panose="030F0702030302020204" pitchFamily="66" charset="0"/>
              </a:rPr>
              <a:t>Современные </a:t>
            </a:r>
            <a:r>
              <a:rPr lang="ru-RU" sz="2800" dirty="0">
                <a:latin typeface="Comic Sans MS" panose="030F0702030302020204" pitchFamily="66" charset="0"/>
              </a:rPr>
              <a:t>дети воспринимают интернет не как набор технологий, а </a:t>
            </a: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как среду обитания</a:t>
            </a:r>
            <a:r>
              <a:rPr lang="ru-RU" sz="2800" dirty="0" smtClean="0">
                <a:latin typeface="Comic Sans MS" panose="030F0702030302020204" pitchFamily="66" charset="0"/>
              </a:rPr>
              <a:t>.</a:t>
            </a:r>
          </a:p>
          <a:p>
            <a:endParaRPr lang="ru-RU" sz="2800" dirty="0" smtClean="0">
              <a:latin typeface="Comic Sans MS" panose="030F0702030302020204" pitchFamily="66" charset="0"/>
            </a:endParaRPr>
          </a:p>
          <a:p>
            <a:endParaRPr lang="ru-RU" sz="2800" dirty="0">
              <a:latin typeface="Comic Sans MS" panose="030F0702030302020204" pitchFamily="66" charset="0"/>
            </a:endParaRPr>
          </a:p>
          <a:p>
            <a:r>
              <a:rPr lang="ru-RU" sz="2800" dirty="0">
                <a:latin typeface="Comic Sans MS" panose="030F0702030302020204" pitchFamily="66" charset="0"/>
              </a:rPr>
              <a:t>Цифровое поколение: с 2000 года рождения –поколение </a:t>
            </a:r>
            <a:r>
              <a:rPr lang="en-US" sz="2800" dirty="0">
                <a:latin typeface="Comic Sans MS" panose="030F0702030302020204" pitchFamily="66" charset="0"/>
              </a:rPr>
              <a:t>Z</a:t>
            </a:r>
            <a:r>
              <a:rPr lang="ru-RU" sz="2800" dirty="0">
                <a:latin typeface="Comic Sans MS" panose="030F0702030302020204" pitchFamily="66" charset="0"/>
              </a:rPr>
              <a:t> «рождённые цифровой революцией» имеет иммунитет к рекламе и быстро воспринимает информацию. Не любят долго концентрироваться, поэтому поколение </a:t>
            </a:r>
            <a:r>
              <a:rPr lang="en-US" sz="2800" dirty="0">
                <a:latin typeface="Comic Sans MS" panose="030F0702030302020204" pitchFamily="66" charset="0"/>
              </a:rPr>
              <a:t>Z</a:t>
            </a:r>
            <a:r>
              <a:rPr lang="ru-RU" sz="2800" dirty="0">
                <a:latin typeface="Comic Sans MS" panose="030F0702030302020204" pitchFamily="66" charset="0"/>
              </a:rPr>
              <a:t> предпочитает смотреть, а не читать. Им нужно уловить максимум информации в короткий срок.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353" y="2060490"/>
            <a:ext cx="1919654" cy="127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1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32656"/>
            <a:ext cx="8786346" cy="6336704"/>
          </a:xfrm>
        </p:spPr>
        <p:txBody>
          <a:bodyPr>
            <a:normAutofit/>
          </a:bodyPr>
          <a:lstStyle/>
          <a:p>
            <a:pPr marL="0" lvl="0" indent="0" algn="ctr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None/>
            </a:pPr>
            <a:r>
              <a:rPr lang="ru-RU" sz="29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+mj-ea"/>
              </a:rPr>
              <a:t>Чем отличается поколение </a:t>
            </a:r>
            <a:r>
              <a:rPr lang="en-US" sz="29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+mj-ea"/>
              </a:rPr>
              <a:t>Z</a:t>
            </a:r>
            <a:r>
              <a:rPr lang="ru-RU" sz="29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+mj-ea"/>
              </a:rPr>
              <a:t>  </a:t>
            </a:r>
            <a:r>
              <a:rPr lang="ru-RU" sz="29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+mj-ea"/>
              </a:rPr>
              <a:t>                           от </a:t>
            </a:r>
            <a:r>
              <a:rPr lang="ru-RU" sz="29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+mj-ea"/>
              </a:rPr>
              <a:t>предыдущих поколений</a:t>
            </a:r>
            <a:r>
              <a:rPr lang="ru-RU" sz="29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+mj-ea"/>
              </a:rPr>
              <a:t>?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Comic Sans MS" panose="030F0702030302020204" pitchFamily="66" charset="0"/>
              </a:rPr>
              <a:t>Эти </a:t>
            </a:r>
            <a:r>
              <a:rPr lang="ru-RU" sz="1800" dirty="0">
                <a:latin typeface="Comic Sans MS" panose="030F0702030302020204" pitchFamily="66" charset="0"/>
              </a:rPr>
              <a:t>дети свободно используют мультимедийные технологии.</a:t>
            </a:r>
          </a:p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anose="05000000000000000000" pitchFamily="2" charset="2"/>
              <a:buChar char="Ø"/>
            </a:pPr>
            <a:r>
              <a:rPr lang="ru-RU" sz="1800" dirty="0">
                <a:latin typeface="Comic Sans MS" panose="030F0702030302020204" pitchFamily="66" charset="0"/>
              </a:rPr>
              <a:t>Концентрация внимания намного меньше.</a:t>
            </a:r>
          </a:p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anose="05000000000000000000" pitchFamily="2" charset="2"/>
              <a:buChar char="Ø"/>
            </a:pPr>
            <a:r>
              <a:rPr lang="ru-RU" sz="1800" dirty="0">
                <a:latin typeface="Comic Sans MS" panose="030F0702030302020204" pitchFamily="66" charset="0"/>
              </a:rPr>
              <a:t>Нетерпеливы. Умеют сосредотачиваться только на краткосрочных целях.</a:t>
            </a:r>
          </a:p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anose="05000000000000000000" pitchFamily="2" charset="2"/>
              <a:buChar char="Ø"/>
            </a:pPr>
            <a:r>
              <a:rPr lang="ru-RU" sz="1800" dirty="0">
                <a:latin typeface="Comic Sans MS" panose="030F0702030302020204" pitchFamily="66" charset="0"/>
              </a:rPr>
              <a:t>Имеют «клиповое мышление»: память функционирует по-другому, увязывая текст с картинкой.</a:t>
            </a:r>
          </a:p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anose="05000000000000000000" pitchFamily="2" charset="2"/>
              <a:buChar char="Ø"/>
            </a:pPr>
            <a:r>
              <a:rPr lang="ru-RU" sz="1800" dirty="0">
                <a:latin typeface="Comic Sans MS" panose="030F0702030302020204" pitchFamily="66" charset="0"/>
              </a:rPr>
              <a:t>Ориентированы на потребление всех возможных ресурсов: информации, товаров, услуг, развлечений.</a:t>
            </a:r>
          </a:p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anose="05000000000000000000" pitchFamily="2" charset="2"/>
              <a:buChar char="Ø"/>
            </a:pPr>
            <a:r>
              <a:rPr lang="ru-RU" sz="1800" dirty="0">
                <a:latin typeface="Comic Sans MS" panose="030F0702030302020204" pitchFamily="66" charset="0"/>
              </a:rPr>
              <a:t>Ценят честность и откровенность.</a:t>
            </a:r>
          </a:p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anose="05000000000000000000" pitchFamily="2" charset="2"/>
              <a:buChar char="Ø"/>
            </a:pPr>
            <a:r>
              <a:rPr lang="ru-RU" sz="1800" dirty="0">
                <a:latin typeface="Comic Sans MS" panose="030F0702030302020204" pitchFamily="66" charset="0"/>
              </a:rPr>
              <a:t>Быстро взрослеют – становятся самостоятельными «добытчиками» и устанавливают свой стиль жизни.</a:t>
            </a:r>
          </a:p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anose="05000000000000000000" pitchFamily="2" charset="2"/>
              <a:buChar char="Ø"/>
            </a:pPr>
            <a:r>
              <a:rPr lang="ru-RU" sz="1800" dirty="0" err="1">
                <a:latin typeface="Comic Sans MS" panose="030F0702030302020204" pitchFamily="66" charset="0"/>
              </a:rPr>
              <a:t>Гиперактивны</a:t>
            </a:r>
            <a:r>
              <a:rPr lang="ru-RU" sz="1800" dirty="0">
                <a:latin typeface="Comic Sans MS" panose="030F0702030302020204" pitchFamily="66" charset="0"/>
              </a:rPr>
              <a:t> (чрезмерно возбудимы и с низким уровнем самоконтроля).</a:t>
            </a:r>
          </a:p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anose="05000000000000000000" pitchFamily="2" charset="2"/>
              <a:buChar char="Ø"/>
            </a:pPr>
            <a:r>
              <a:rPr lang="ru-RU" sz="1800" dirty="0">
                <a:latin typeface="Comic Sans MS" panose="030F0702030302020204" pitchFamily="66" charset="0"/>
              </a:rPr>
              <a:t>Склонны к </a:t>
            </a:r>
            <a:r>
              <a:rPr lang="ru-RU" sz="1800" dirty="0" err="1">
                <a:latin typeface="Comic Sans MS" panose="030F0702030302020204" pitchFamily="66" charset="0"/>
              </a:rPr>
              <a:t>аутизации</a:t>
            </a:r>
            <a:r>
              <a:rPr lang="ru-RU" sz="1800" dirty="0">
                <a:latin typeface="Comic Sans MS" panose="030F0702030302020204" pitchFamily="66" charset="0"/>
              </a:rPr>
              <a:t> (погруженности в себя и свой собственный виртуальный мир).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273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552728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Положительные черты: </a:t>
            </a:r>
            <a:r>
              <a:rPr lang="ru-RU" sz="2200" dirty="0" smtClean="0">
                <a:latin typeface="Comic Sans MS" panose="030F0702030302020204" pitchFamily="66" charset="0"/>
              </a:rPr>
              <a:t>у всей популяции современных детей повышается уровень интеллекта. Увеличивается категория одарённых детей. Среди них и дети с особым развитым мышлением, и дети, способные влиять на других людей (лидеры), и дети – «золотые руки», и дети, представляющие мир в образах (художественно одарённые дети), и дети, обладающие двигательным талантом (спортсмены).</a:t>
            </a:r>
          </a:p>
          <a:p>
            <a:r>
              <a:rPr lang="ru-RU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Неблагоприятные тенденции: </a:t>
            </a:r>
            <a:r>
              <a:rPr lang="ru-RU" sz="2200" dirty="0" smtClean="0">
                <a:latin typeface="Comic Sans MS" panose="030F0702030302020204" pitchFamily="66" charset="0"/>
              </a:rPr>
              <a:t>рост одиночества, чувства отверженности, низкий уровень коммуникативной компетентности, рост тревожности, углубленной чувством ненужности взрослому миру, опустошённости, растерянности, неверия в себя.</a:t>
            </a:r>
          </a:p>
          <a:p>
            <a:endParaRPr lang="ru-RU" sz="2200" dirty="0">
              <a:latin typeface="Comic Sans MS" panose="030F0702030302020204" pitchFamily="66" charset="0"/>
            </a:endParaRPr>
          </a:p>
          <a:p>
            <a:endParaRPr lang="ru-RU" sz="2200" dirty="0" smtClean="0">
              <a:latin typeface="Comic Sans MS" panose="030F0702030302020204" pitchFamily="66" charset="0"/>
            </a:endParaRPr>
          </a:p>
          <a:p>
            <a:endParaRPr lang="ru-RU" sz="2200" dirty="0" smtClean="0">
              <a:latin typeface="Comic Sans MS" panose="030F0702030302020204" pitchFamily="66" charset="0"/>
            </a:endParaRPr>
          </a:p>
          <a:p>
            <a:r>
              <a:rPr lang="ru-RU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 сравнению с предыдущими поколениями, у современных детей</a:t>
            </a:r>
            <a:r>
              <a:rPr lang="en-US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еще больше обостряется конфликт отцов и детей</a:t>
            </a:r>
            <a:r>
              <a:rPr lang="ru-RU" sz="2200" dirty="0" smtClean="0">
                <a:latin typeface="Comic Sans MS" panose="030F0702030302020204" pitchFamily="66" charset="0"/>
              </a:rPr>
              <a:t>, конфликт мировоззренческий. Традиционная семья сильно изменяется.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45024"/>
            <a:ext cx="1775967" cy="122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23481"/>
            <a:ext cx="2016224" cy="126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552728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691" y="188640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       НЕЛЬЗЯ:</a:t>
            </a:r>
            <a:endParaRPr lang="ru-RU" sz="2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2600" dirty="0" smtClean="0">
                <a:latin typeface="Comic Sans MS" panose="030F0702030302020204" pitchFamily="66" charset="0"/>
              </a:rPr>
              <a:t>•Ставить </a:t>
            </a:r>
            <a:r>
              <a:rPr lang="ru-RU" sz="2600" dirty="0">
                <a:latin typeface="Comic Sans MS" panose="030F0702030302020204" pitchFamily="66" charset="0"/>
              </a:rPr>
              <a:t>ему игры с быстро меняющейся </a:t>
            </a:r>
            <a:r>
              <a:rPr lang="ru-RU" sz="2600" dirty="0" smtClean="0">
                <a:latin typeface="Comic Sans MS" panose="030F0702030302020204" pitchFamily="66" charset="0"/>
              </a:rPr>
              <a:t>картинкой.</a:t>
            </a:r>
            <a:endParaRPr lang="ru-RU" sz="2600" dirty="0">
              <a:latin typeface="Comic Sans MS" panose="030F0702030302020204" pitchFamily="66" charset="0"/>
            </a:endParaRPr>
          </a:p>
          <a:p>
            <a:r>
              <a:rPr lang="ru-RU" sz="2600" dirty="0" smtClean="0">
                <a:latin typeface="Comic Sans MS" panose="030F0702030302020204" pitchFamily="66" charset="0"/>
              </a:rPr>
              <a:t>•Давать </a:t>
            </a:r>
            <a:r>
              <a:rPr lang="ru-RU" sz="2600" dirty="0">
                <a:latin typeface="Comic Sans MS" panose="030F0702030302020204" pitchFamily="66" charset="0"/>
              </a:rPr>
              <a:t>ему гаджет после того, как он его потребовал с плачем или если он </a:t>
            </a:r>
            <a:r>
              <a:rPr lang="ru-RU" sz="2600" dirty="0" smtClean="0">
                <a:latin typeface="Comic Sans MS" panose="030F0702030302020204" pitchFamily="66" charset="0"/>
              </a:rPr>
              <a:t>перевозбуждён.</a:t>
            </a:r>
            <a:endParaRPr lang="ru-RU" sz="2600" dirty="0">
              <a:latin typeface="Comic Sans MS" panose="030F0702030302020204" pitchFamily="66" charset="0"/>
            </a:endParaRPr>
          </a:p>
          <a:p>
            <a:r>
              <a:rPr lang="ru-RU" sz="2600" dirty="0" smtClean="0">
                <a:latin typeface="Comic Sans MS" panose="030F0702030302020204" pitchFamily="66" charset="0"/>
              </a:rPr>
              <a:t>•Развлекать </a:t>
            </a:r>
            <a:r>
              <a:rPr lang="ru-RU" sz="2600" dirty="0">
                <a:latin typeface="Comic Sans MS" panose="030F0702030302020204" pitchFamily="66" charset="0"/>
              </a:rPr>
              <a:t>или успокаивать только с помощью </a:t>
            </a:r>
            <a:r>
              <a:rPr lang="ru-RU" sz="2600" dirty="0" smtClean="0">
                <a:latin typeface="Comic Sans MS" panose="030F0702030302020204" pitchFamily="66" charset="0"/>
              </a:rPr>
              <a:t>гаджета.</a:t>
            </a:r>
            <a:endParaRPr lang="ru-RU" sz="2600" dirty="0">
              <a:latin typeface="Comic Sans MS" panose="030F0702030302020204" pitchFamily="66" charset="0"/>
            </a:endParaRPr>
          </a:p>
          <a:p>
            <a:r>
              <a:rPr lang="ru-RU" sz="2600" dirty="0" smtClean="0">
                <a:latin typeface="Comic Sans MS" panose="030F0702030302020204" pitchFamily="66" charset="0"/>
              </a:rPr>
              <a:t>•Ставить </a:t>
            </a:r>
            <a:r>
              <a:rPr lang="ru-RU" sz="2600" dirty="0">
                <a:latin typeface="Comic Sans MS" panose="030F0702030302020204" pitchFamily="66" charset="0"/>
              </a:rPr>
              <a:t>на гаджеты с маленьким экраном мультфильмы, когда </a:t>
            </a:r>
            <a:r>
              <a:rPr lang="ru-RU" sz="2600" dirty="0" smtClean="0">
                <a:latin typeface="Comic Sans MS" panose="030F0702030302020204" pitchFamily="66" charset="0"/>
              </a:rPr>
              <a:t>ребёнок </a:t>
            </a:r>
            <a:r>
              <a:rPr lang="ru-RU" sz="2600" dirty="0">
                <a:latin typeface="Comic Sans MS" panose="030F0702030302020204" pitchFamily="66" charset="0"/>
              </a:rPr>
              <a:t>всматривается в </a:t>
            </a:r>
            <a:r>
              <a:rPr lang="ru-RU" sz="2600" dirty="0" smtClean="0">
                <a:latin typeface="Comic Sans MS" panose="030F0702030302020204" pitchFamily="66" charset="0"/>
              </a:rPr>
              <a:t>изображение.</a:t>
            </a:r>
            <a:endParaRPr lang="ru-RU" sz="2600" dirty="0">
              <a:latin typeface="Comic Sans MS" panose="030F0702030302020204" pitchFamily="66" charset="0"/>
            </a:endParaRPr>
          </a:p>
          <a:p>
            <a:r>
              <a:rPr lang="ru-RU" sz="2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НУЖНО </a:t>
            </a:r>
            <a:r>
              <a:rPr lang="ru-RU" sz="2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БИТЬ ТРЕВОГУ, ЕСЛИ РЕБЕНОК:</a:t>
            </a:r>
          </a:p>
          <a:p>
            <a:r>
              <a:rPr lang="ru-RU" sz="2600" dirty="0" smtClean="0">
                <a:latin typeface="Comic Sans MS" panose="030F0702030302020204" pitchFamily="66" charset="0"/>
              </a:rPr>
              <a:t>•проводит </a:t>
            </a:r>
            <a:r>
              <a:rPr lang="ru-RU" sz="2600" dirty="0">
                <a:latin typeface="Comic Sans MS" panose="030F0702030302020204" pitchFamily="66" charset="0"/>
              </a:rPr>
              <a:t>с гаджетом более трёх часов в </a:t>
            </a:r>
            <a:r>
              <a:rPr lang="ru-RU" sz="2600" dirty="0" smtClean="0">
                <a:latin typeface="Comic Sans MS" panose="030F0702030302020204" pitchFamily="66" charset="0"/>
              </a:rPr>
              <a:t>день;</a:t>
            </a:r>
            <a:endParaRPr lang="ru-RU" sz="2600" dirty="0">
              <a:latin typeface="Comic Sans MS" panose="030F0702030302020204" pitchFamily="66" charset="0"/>
            </a:endParaRPr>
          </a:p>
          <a:p>
            <a:r>
              <a:rPr lang="ru-RU" sz="2600" dirty="0" smtClean="0">
                <a:latin typeface="Comic Sans MS" panose="030F0702030302020204" pitchFamily="66" charset="0"/>
              </a:rPr>
              <a:t>•явно </a:t>
            </a:r>
            <a:r>
              <a:rPr lang="ru-RU" sz="2600" dirty="0">
                <a:latin typeface="Comic Sans MS" panose="030F0702030302020204" pitchFamily="66" charset="0"/>
              </a:rPr>
              <a:t>предпочитает гаджет общению со </a:t>
            </a:r>
            <a:r>
              <a:rPr lang="ru-RU" sz="2600" dirty="0" smtClean="0">
                <a:latin typeface="Comic Sans MS" panose="030F0702030302020204" pitchFamily="66" charset="0"/>
              </a:rPr>
              <a:t>сверстниками.</a:t>
            </a:r>
            <a:endParaRPr lang="ru-RU" sz="2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552728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691" y="38515"/>
            <a:ext cx="8424936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i="1" dirty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Длительность развивающих занятий для детей:</a:t>
            </a:r>
            <a:endParaRPr lang="ru-RU" sz="4000" b="1" i="1" dirty="0" smtClean="0">
              <a:solidFill>
                <a:srgbClr val="C00000"/>
              </a:solidFill>
              <a:latin typeface="Calibri"/>
              <a:ea typeface="+mj-ea"/>
              <a:cs typeface="+mj-cs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4400" dirty="0" smtClean="0">
                <a:solidFill>
                  <a:prstClr val="black"/>
                </a:solidFill>
                <a:latin typeface="Calibri"/>
              </a:rPr>
              <a:t>в </a:t>
            </a:r>
            <a:r>
              <a:rPr lang="ru-RU" sz="4400" dirty="0">
                <a:solidFill>
                  <a:prstClr val="black"/>
                </a:solidFill>
                <a:latin typeface="Calibri"/>
              </a:rPr>
              <a:t>3-4 </a:t>
            </a:r>
            <a:r>
              <a:rPr lang="ru-RU" sz="4400" dirty="0" smtClean="0">
                <a:solidFill>
                  <a:prstClr val="black"/>
                </a:solidFill>
                <a:latin typeface="Calibri"/>
              </a:rPr>
              <a:t>года=15 </a:t>
            </a:r>
            <a:r>
              <a:rPr lang="ru-RU" sz="4400" dirty="0">
                <a:solidFill>
                  <a:prstClr val="black"/>
                </a:solidFill>
                <a:latin typeface="Calibri"/>
              </a:rPr>
              <a:t>минут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4400" dirty="0">
                <a:solidFill>
                  <a:prstClr val="black"/>
                </a:solidFill>
                <a:latin typeface="Calibri"/>
              </a:rPr>
              <a:t>в 4-5 лет=20 минут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4400" dirty="0">
                <a:solidFill>
                  <a:prstClr val="black"/>
                </a:solidFill>
                <a:latin typeface="Calibri"/>
              </a:rPr>
              <a:t>в 5-6 лет=20-25 минут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4400" dirty="0">
                <a:solidFill>
                  <a:prstClr val="black"/>
                </a:solidFill>
                <a:latin typeface="Calibri"/>
              </a:rPr>
              <a:t>в 6-7 лет=30-35 минут</a:t>
            </a:r>
          </a:p>
        </p:txBody>
      </p:sp>
      <p:pic>
        <p:nvPicPr>
          <p:cNvPr id="4" name="Picture 2" descr="C:\Users\1\Desktop\гаджеты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57192"/>
            <a:ext cx="2971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2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1081</TotalTime>
  <Words>1991</Words>
  <Application>Microsoft Office PowerPoint</Application>
  <PresentationFormat>Экран (4:3)</PresentationFormat>
  <Paragraphs>198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Открытая</vt:lpstr>
      <vt:lpstr>1_Тема Office</vt:lpstr>
      <vt:lpstr>1_Волна</vt:lpstr>
      <vt:lpstr>4_Spring</vt:lpstr>
      <vt:lpstr>Секреты воспитания детей цифрового поколения</vt:lpstr>
      <vt:lpstr>Презентация PowerPoint</vt:lpstr>
      <vt:lpstr>Презентация PowerPoint</vt:lpstr>
      <vt:lpstr> В современной мире среди детей выделяют: поколение миллениум или Y – это ученики 9,10,11 классов цифровое поколение Z – это дошкольники и ученики 1-8 кл.  Поколение Z –это переходное из XX в XXI  Это первое по-настоящему цифровое поколение:  дети с годовалого возраста осваивают планшеты и смартфоны.  Их также называют «домоседы», ведь информацию они черпают в основном из Сети, играют в игры онлайн, общаться предпочитают в соц сетях или при помощи мессенджеров. У нас сейчас дети часто разбираются в чём-то лучше, чем взрослые. Никогда в истории человечества такого не было,   а сейчас это норма!  Принцип «Яйца курицу не учат» уступает место пониманию, что родители не только учат детей,                              но и сами учатся у них и вместе с ними.  Из этой специфики вытекают дальнейшие психологические особенности цифрового поколения: меньше человеческой коммуникации, больше техногенной.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Что можно сделать технически?</vt:lpstr>
      <vt:lpstr>Презентация PowerPoint</vt:lpstr>
      <vt:lpstr>Презентация PowerPoint</vt:lpstr>
      <vt:lpstr>Презентация PowerPoint</vt:lpstr>
      <vt:lpstr>Ваш ребёнок –  зеркало вашей семьи.</vt:lpstr>
      <vt:lpstr>Презентация PowerPoint</vt:lpstr>
      <vt:lpstr>Как же найти разумный баланс между любовью к ребёнку и любовью к самому себе?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родители поколения X готовят к  будущему детей поколения Z:</vt:lpstr>
      <vt:lpstr>Презентация PowerPoint</vt:lpstr>
      <vt:lpstr>Презентация PowerPoint</vt:lpstr>
      <vt:lpstr>Какие качества нужны детям в будущем?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поколения Z  </dc:title>
  <dc:creator>1</dc:creator>
  <cp:lastModifiedBy>1</cp:lastModifiedBy>
  <cp:revision>78</cp:revision>
  <dcterms:created xsi:type="dcterms:W3CDTF">2019-03-20T03:24:44Z</dcterms:created>
  <dcterms:modified xsi:type="dcterms:W3CDTF">2020-02-07T06:57:23Z</dcterms:modified>
</cp:coreProperties>
</file>