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3" r:id="rId2"/>
    <p:sldId id="274" r:id="rId3"/>
    <p:sldId id="275" r:id="rId4"/>
    <p:sldId id="281" r:id="rId5"/>
    <p:sldId id="277" r:id="rId6"/>
    <p:sldId id="276" r:id="rId7"/>
    <p:sldId id="278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Задачи родителей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0.53156</cdr:x>
      <cdr:y>0.2916</cdr:y>
    </cdr:from>
    <cdr:to>
      <cdr:x>0.68156</cdr:x>
      <cdr:y>0.5166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11850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0.54337</cdr:x>
      <cdr:y>0.31893</cdr:y>
    </cdr:from>
    <cdr:to>
      <cdr:x>0.69337</cdr:x>
      <cdr:y>0.54393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30 %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0.2835</cdr:x>
      <cdr:y>0.49612</cdr:y>
    </cdr:from>
    <cdr:to>
      <cdr:x>0.4335</cdr:x>
      <cdr:y>0.72112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8192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70 %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607EF-09BA-4DEA-80D2-0C7EAF00164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44FE4-6AA5-4E43-98C1-6AAEEF04F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8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299" y="548680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«Язык родительской любви и принятия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замечают в первую очередь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ребёнка, его стремление сделать что-то хорошее, чему-то научиться, поэтому выражают чаще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порицание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ласковыми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именами;</a:t>
            </a: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гладят ребёнка по головке, прижимают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себе;</a:t>
            </a:r>
          </a:p>
        </p:txBody>
      </p:sp>
    </p:spTree>
    <p:extLst>
      <p:ext uri="{BB962C8B-B14F-4D97-AF65-F5344CB8AC3E}">
        <p14:creationId xmlns:p14="http://schemas.microsoft.com/office/powerpoint/2010/main" val="40054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«Язык родительской любви и принятия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</a:p>
          <a:p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улыбаются ребёнку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смеются вместе с ним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обращаются к ребёнку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просьбами, а не с приказами и распоряжениями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спокойно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доброжелательно;</a:t>
            </a:r>
          </a:p>
          <a:p>
            <a:pPr marL="285750" lvl="0" indent="-285750">
              <a:buBlip>
                <a:blip r:embed="rId2"/>
              </a:buBlip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1\Desktop\Без назва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/>
          <a:stretch/>
        </p:blipFill>
        <p:spPr bwMode="auto">
          <a:xfrm>
            <a:off x="6480929" y="1124744"/>
            <a:ext cx="235168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/>
          <a:stretch/>
        </p:blipFill>
        <p:spPr bwMode="auto">
          <a:xfrm>
            <a:off x="6730453" y="3922939"/>
            <a:ext cx="1743075" cy="22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«Язык родительской любви и принятия»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интересом выслушивают рассуждения ребёнка, отвечают на его вопросы, рассматривают его рисунки, поделки и т.п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время для совместных игр, прогулок, чтения книг, просмотра мультфильмов и других занятий.</a:t>
            </a:r>
          </a:p>
        </p:txBody>
      </p:sp>
      <p:pic>
        <p:nvPicPr>
          <p:cNvPr id="4098" name="Picture 2" descr="C:\Users\1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2902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052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images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6929983" y="2470732"/>
            <a:ext cx="2133600" cy="20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esktop\images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254758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38045" y="620688"/>
            <a:ext cx="7905600" cy="569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471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>
              <a:tabLst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психолого-педагогические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1. Принимать ребенка таким, какой он есть.</a:t>
            </a: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2. Как можно чаще общаться с ребенком.</a:t>
            </a: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3. Избегать переутомления.</a:t>
            </a: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4. Использовать </a:t>
            </a:r>
            <a:r>
              <a:rPr lang="ru-RU" altLang="ru-RU" sz="2500" b="1" dirty="0" smtClean="0">
                <a:solidFill>
                  <a:prstClr val="black"/>
                </a:solidFill>
                <a:latin typeface="Times New Roman" pitchFamily="16" charset="0"/>
                <a:cs typeface="+mn-cs"/>
              </a:rPr>
              <a:t>физкультминутки и упражнения </a:t>
            </a: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на релаксацию.</a:t>
            </a: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5. Не сравнивать ребенка с окружающими.</a:t>
            </a: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6. Поощрять ребенка сразу же, не откладывая на будущее</a:t>
            </a:r>
            <a:r>
              <a:rPr lang="ru-RU" altLang="ru-RU" sz="2500" b="1" dirty="0" smtClean="0">
                <a:solidFill>
                  <a:prstClr val="black"/>
                </a:solidFill>
                <a:latin typeface="Times New Roman" pitchFamily="16" charset="0"/>
                <a:cs typeface="+mn-cs"/>
              </a:rPr>
              <a:t>. </a:t>
            </a:r>
            <a:endParaRPr lang="ru-RU" altLang="ru-RU" sz="2500" b="1" dirty="0">
              <a:solidFill>
                <a:prstClr val="black"/>
              </a:solidFill>
              <a:latin typeface="Times New Roman" pitchFamily="16" charset="0"/>
              <a:cs typeface="+mn-cs"/>
            </a:endParaRP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7. </a:t>
            </a:r>
            <a:r>
              <a:rPr lang="ru-RU" altLang="ru-RU" sz="2500" b="1" dirty="0" smtClean="0">
                <a:solidFill>
                  <a:prstClr val="black"/>
                </a:solidFill>
                <a:latin typeface="Times New Roman" pitchFamily="16" charset="0"/>
                <a:cs typeface="+mn-cs"/>
              </a:rPr>
              <a:t>Хвалить ребёнка всегда, когда он этого заслуживает и озвучивать за </a:t>
            </a: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что.</a:t>
            </a: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8. </a:t>
            </a:r>
            <a:r>
              <a:rPr lang="ru-RU" altLang="ru-RU" sz="2500" b="1" dirty="0" smtClean="0">
                <a:solidFill>
                  <a:prstClr val="black"/>
                </a:solidFill>
                <a:latin typeface="Times New Roman" pitchFamily="16" charset="0"/>
                <a:cs typeface="+mn-cs"/>
              </a:rPr>
              <a:t>Создавать ситуации успеха, где проявятся сильные стороны ребёнка.</a:t>
            </a:r>
            <a:endParaRPr lang="ru-RU" altLang="ru-RU" sz="2500" b="1" dirty="0">
              <a:solidFill>
                <a:prstClr val="black"/>
              </a:solidFill>
              <a:latin typeface="Times New Roman" pitchFamily="16" charset="0"/>
              <a:cs typeface="+mn-cs"/>
            </a:endParaRP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9. </a:t>
            </a:r>
            <a:r>
              <a:rPr lang="ru-RU" altLang="ru-RU" sz="2500" b="1" dirty="0" smtClean="0">
                <a:solidFill>
                  <a:prstClr val="black"/>
                </a:solidFill>
                <a:latin typeface="Times New Roman" pitchFamily="16" charset="0"/>
                <a:cs typeface="+mn-cs"/>
              </a:rPr>
              <a:t>Предоставлять ребёнку право выбора. Не </a:t>
            </a: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предъявлять ребенку повышенных требований.</a:t>
            </a: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10. Старайтесь делать замечания как можно реже.</a:t>
            </a:r>
          </a:p>
          <a:p>
            <a:pPr lvl="0" eaLnBrk="1">
              <a:tabLst/>
            </a:pPr>
            <a:r>
              <a:rPr lang="ru-RU" altLang="ru-RU" sz="2500" b="1" dirty="0">
                <a:solidFill>
                  <a:prstClr val="black"/>
                </a:solidFill>
                <a:latin typeface="Times New Roman" pitchFamily="16" charset="0"/>
                <a:cs typeface="+mn-cs"/>
              </a:rPr>
              <a:t>11. Оставаться спокойным в любой ситуации.</a:t>
            </a:r>
            <a:endParaRPr lang="ru-RU" altLang="ru-RU" sz="2500" dirty="0">
              <a:solidFill>
                <a:prstClr val="black"/>
              </a:solidFill>
              <a:latin typeface="Times New Roman" pitchFamily="1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9222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66193684"/>
              </p:ext>
            </p:extLst>
          </p:nvPr>
        </p:nvGraphicFramePr>
        <p:xfrm>
          <a:off x="821840" y="9625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312" y="2132856"/>
            <a:ext cx="655679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растить своих детей на объяснении,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сводите всё к послушанию,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давайте им выбирать самим.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объясните ситуацию.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 оставьте их наедине с вашей информацией.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нужно поступать лишь несколько лет, в самом начале,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дети сами будут разбираться во всём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ваши подсказки будут уже не нужны вообще.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348880"/>
            <a:ext cx="39639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образец.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выбор.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высказывать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своё мнение.</a:t>
            </a:r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принимать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решения ребёнка.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етсад 451\родители\9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3384" r="13880"/>
          <a:stretch/>
        </p:blipFill>
        <p:spPr bwMode="auto">
          <a:xfrm>
            <a:off x="186529" y="166274"/>
            <a:ext cx="494605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детсад 451\выступление для педагогов\картинки разные\с телефона\2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1" b="18766"/>
          <a:stretch/>
        </p:blipFill>
        <p:spPr bwMode="auto">
          <a:xfrm>
            <a:off x="5132588" y="166274"/>
            <a:ext cx="3806856" cy="37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детсад 451\выступление для педагогов\картинки разные\с телефона\25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21503" r="3147" b="52914"/>
          <a:stretch/>
        </p:blipFill>
        <p:spPr bwMode="auto">
          <a:xfrm>
            <a:off x="4133056" y="4454870"/>
            <a:ext cx="5008728" cy="24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448" y="355823"/>
            <a:ext cx="8203592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Плохое поведение????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Вероятные причины: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(когда дети получают желаемое внимание по-хорошему,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у них нет нужды добиваться его негативными способами,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непослушанием).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орьба за самоутверждение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(против чрезмерной родительской власти и гиперопеки)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желание отомстить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(«вы сделали мне плохо-пусть и вам будет тоже плохо»)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отеря веры в собственный успех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(из-за низкой самооценки: «мне всё равно,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плохой, и буду плохой»)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помочь родителя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327</TotalTime>
  <Words>416</Words>
  <Application>Microsoft Office PowerPoint</Application>
  <PresentationFormat>Экран (4:3)</PresentationFormat>
  <Paragraphs>71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Valya</dc:creator>
  <cp:lastModifiedBy>1</cp:lastModifiedBy>
  <cp:revision>25</cp:revision>
  <dcterms:created xsi:type="dcterms:W3CDTF">2017-09-19T15:33:26Z</dcterms:created>
  <dcterms:modified xsi:type="dcterms:W3CDTF">2018-04-09T04:36:21Z</dcterms:modified>
</cp:coreProperties>
</file>