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52" r:id="rId3"/>
    <p:sldId id="318" r:id="rId4"/>
    <p:sldId id="353" r:id="rId5"/>
    <p:sldId id="354" r:id="rId6"/>
    <p:sldId id="340" r:id="rId7"/>
    <p:sldId id="350" r:id="rId8"/>
    <p:sldId id="321" r:id="rId9"/>
    <p:sldId id="320" r:id="rId10"/>
    <p:sldId id="355" r:id="rId11"/>
    <p:sldId id="356" r:id="rId12"/>
    <p:sldId id="357" r:id="rId13"/>
    <p:sldId id="358" r:id="rId14"/>
    <p:sldId id="343" r:id="rId15"/>
    <p:sldId id="344" r:id="rId16"/>
    <p:sldId id="345" r:id="rId17"/>
    <p:sldId id="346" r:id="rId18"/>
    <p:sldId id="347" r:id="rId19"/>
    <p:sldId id="333" r:id="rId20"/>
    <p:sldId id="266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етсад 451\родители\LVKGG7Uei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6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8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1844824"/>
            <a:ext cx="925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Главная отличительная характеристика </a:t>
            </a:r>
          </a:p>
          <a:p>
            <a:pPr algn="ctr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современных родителей – стремление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УЧИТЬСЯ, </a:t>
            </a:r>
          </a:p>
          <a:p>
            <a:pPr algn="ctr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 доверяя исключительно своей ИНТУИЦИИ. </a:t>
            </a:r>
          </a:p>
          <a:p>
            <a:pPr algn="ctr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Пришло понимание, что ПРЕДОТВРАТИТЬ </a:t>
            </a:r>
          </a:p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ефекты воспитания гораздо ЛЕГЧЕ и ДЕШЕВЛЕ, чем их ИСПРАВЛЯТЬ.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памятки буклеты картинки\картинки\roditel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2501"/>
            <a:ext cx="9144000" cy="18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1844824"/>
            <a:ext cx="9252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Хорошим современным родителем может стать </a:t>
            </a:r>
          </a:p>
          <a:p>
            <a:pPr algn="ctr"/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только человек, который рассматривает рождение ребёнка как серьёзное основание </a:t>
            </a:r>
          </a:p>
          <a:p>
            <a:pPr algn="ctr"/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для </a:t>
            </a:r>
            <a:r>
              <a:rPr lang="ru-RU" sz="4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работы </a:t>
            </a:r>
            <a:r>
              <a:rPr lang="ru-RU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</a:t>
            </a:r>
            <a:r>
              <a:rPr lang="ru-RU" sz="4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самим собой. </a:t>
            </a: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Это значит, что он готов осознать себя, свои достоинства, особенности и недостатки; хочет развивать свои положительные качества и преодолевать отрицательные.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детсад 451\родители\9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3384" r="13880"/>
          <a:stretch/>
        </p:blipFill>
        <p:spPr bwMode="auto">
          <a:xfrm>
            <a:off x="186529" y="166274"/>
            <a:ext cx="4946059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детсад 451\выступление для педагогов\картинки разные\с телефона\2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1" b="18766"/>
          <a:stretch/>
        </p:blipFill>
        <p:spPr bwMode="auto">
          <a:xfrm>
            <a:off x="5132588" y="166274"/>
            <a:ext cx="3806856" cy="372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детсад 451\выступление для педагогов\картинки разные\с телефона\25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21503" r="3147" b="52914"/>
          <a:stretch/>
        </p:blipFill>
        <p:spPr bwMode="auto">
          <a:xfrm>
            <a:off x="4133056" y="4454870"/>
            <a:ext cx="5008728" cy="24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детсад 451\родители\с телефона\10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0" b="36688"/>
          <a:stretch/>
        </p:blipFill>
        <p:spPr bwMode="auto">
          <a:xfrm>
            <a:off x="971600" y="332656"/>
            <a:ext cx="714375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332656"/>
            <a:ext cx="8568952" cy="504056"/>
          </a:xfrm>
        </p:spPr>
        <p:txBody>
          <a:bodyPr/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Убеждения, которые мешают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счастью: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616530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мужики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…ни одному доверять нельзя»: если женщина воспринимает мужчин, как ненадёжных партнёров, и вступает в брак со страхом быть преданной, она рискует притянуть то, чего она боится.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«Всё лучшее – не для меня»: неумение радоваться своему выбору.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«Всё лучшее будет завтра»: неумение разглядеть хорошее в сегодняшнем дне.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«Долг хорошей жены – не себя радовать, а мужу угодить»: неумение любить себя, уважать свою точку зрения, уделять себе необходимое количество ресурсов.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«я сама»: постоянное желание жены конкурировать с мужем, доказывая ему свои преимущества.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8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352928" cy="9244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Психологические рекомендации: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97503"/>
            <a:ext cx="8424936" cy="6264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жену что-то не устраивает –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позаботится, чтобы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узнал 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понял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главное здесь – правильно донести свою мысль.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жена говорит о проблеме в состоянии обиды на мужа, тревоги за семью, страхов за будущее – у него это может вызвать раздражение и сопротивление. Он почувствует себя во всём виноватым.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сначала надо: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простить обиду, вылечить свои тревоги, избавиться от страхов.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в семье есть общение, в ней есть и семейное благополучие. Нет общения – супруги становятся не интересными друг другу.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Равноправие означает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каждого совершать то, что ему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силам,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соответствует его возможностям, желаниям, потребностям.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pPr lvl="0"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Правила поведения в супружеских конфликтах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07361"/>
            <a:ext cx="8568952" cy="4051437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эмоции.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Осознайте значимость разрешения конфликта для себя.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Придерживайтесь многоальтернативного подхода.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Ориентируйтесь на положительное, лучшее в человеке.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собеседнику встать на ваше место.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преувеличивайте свои заслуги и не демонстрируйте знаки превосходства.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обвиняйте и не приписывайте только партнёру ответственность за возникшую ситуацию.</a:t>
            </a:r>
          </a:p>
          <a:p>
            <a:pPr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сохранить отношения.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7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Профилактика </a:t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супружеских конфликтов.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85391"/>
            <a:ext cx="8568952" cy="547260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общение-умение выслушать партнера, говорить вовремя добрые слова или конструктивную критику.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Внимание-совместное времяпрепровождение, нахождение общих интересов.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Телесный контакт-обнимания, поцелуи перед уходом на работу и по приходу.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Благодарность-она бесценна в отношениях.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сотрудничество.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Сексуальное разнообразие-игры, фантазии, сюрпризы всё это подогревает интерес супругов друг к другу.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Ссоры иногда нужны для того, чтобы выпустить пар, снизить накал эмоций.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45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Секреты счастья в супружестве: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7128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Притяжение </a:t>
            </a:r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друг к другу: </a:t>
            </a:r>
            <a:r>
              <a:rPr lang="ru-RU" sz="2200" u="sng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желание быть вместе</a:t>
            </a:r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которое делает время, проводимое с партнёром, более значимым, ценным и приятным, чем время, проведённое отдельно от него.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Интерес</a:t>
            </a:r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друг к другу: </a:t>
            </a:r>
            <a:r>
              <a:rPr lang="ru-RU" sz="2200" u="sng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желание изучать партнёра</a:t>
            </a:r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понимать особенности его мировоззрения, склада характера, способов эмоционального реагирования и манер поведения.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Доброта</a:t>
            </a:r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ru-RU" sz="2200" u="sng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желание тратить свои ресурсы</a:t>
            </a:r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-время, энергию, таланты и финансы-на удовлетворение потребностей партнёра, осуществление его мечтаний и устремлений.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Интимность/доверие</a:t>
            </a:r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ru-RU" sz="2200" u="sng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желание формировать общие </a:t>
            </a:r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цели, ценности, интересы и реализовывать их.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Ответственность</a:t>
            </a:r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ru-RU" sz="2200" u="sng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желание защищать, заботиться, </a:t>
            </a:r>
            <a:r>
              <a:rPr lang="ru-RU" sz="22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опекать партнёра, хранить верность ему и вашим отношениям.</a:t>
            </a:r>
          </a:p>
          <a:p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33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424936" cy="924475"/>
          </a:xfrm>
        </p:spPr>
        <p:txBody>
          <a:bodyPr/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загадать желание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Во-первых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нужна ясность что именно вы хотите?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Часто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какого-то счастья невнятного, какого-то партнёра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непонятного - нет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конкретики, нет понимания, что я готов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они мне, что это такое.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отношения, чтобы решить мои финансовые проблемы или для того, чтобы развиваться, расти, чтобы что-то создавать совместное (проекты, детей) и нам эта совместимость очень нравится.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Поэтому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необходимо внести ясность, что вам нужно в отношениях, эта ясность добавит грамотности.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03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9320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Своя</a:t>
            </a:r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семья: я, мама, папа, сёстры, братья.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Моя</a:t>
            </a:r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семья: я, муж, наши дети.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принимаем родительский сценарий (из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семьи) и берём ответственность за свой сценарий   (в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семье),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откорретировав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его. Принимаем на себя ответственность за собственную жизнь.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3600" dirty="0">
                <a:latin typeface="Times New Roman"/>
                <a:ea typeface="Times New Roman"/>
              </a:rPr>
              <a:t>Н</a:t>
            </a:r>
            <a:r>
              <a:rPr lang="ru-RU" sz="3600" dirty="0" smtClean="0">
                <a:latin typeface="Times New Roman"/>
                <a:ea typeface="Times New Roman"/>
              </a:rPr>
              <a:t>аша </a:t>
            </a:r>
            <a:r>
              <a:rPr lang="ru-RU" sz="3600" dirty="0">
                <a:latin typeface="Times New Roman"/>
                <a:ea typeface="Times New Roman"/>
              </a:rPr>
              <a:t>задача-выйти </a:t>
            </a: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</a:rPr>
              <a:t>взрослым</a:t>
            </a:r>
            <a:r>
              <a:rPr lang="ru-RU" sz="3600" dirty="0">
                <a:latin typeface="Times New Roman"/>
                <a:ea typeface="Times New Roman"/>
              </a:rPr>
              <a:t> из своей </a:t>
            </a:r>
            <a:r>
              <a:rPr lang="ru-RU" sz="3600" dirty="0" smtClean="0">
                <a:latin typeface="Times New Roman"/>
                <a:ea typeface="Times New Roman"/>
              </a:rPr>
              <a:t>семьи (где мама, папа, я), </a:t>
            </a:r>
            <a:r>
              <a:rPr lang="ru-RU" sz="3600" dirty="0">
                <a:latin typeface="Times New Roman"/>
                <a:ea typeface="Times New Roman"/>
              </a:rPr>
              <a:t>чтобы вы могли смело сказать себе: «Я чувствую себя полноценным</a:t>
            </a:r>
            <a:r>
              <a:rPr lang="ru-RU" sz="3600" dirty="0" smtClean="0">
                <a:latin typeface="Times New Roman"/>
                <a:ea typeface="Times New Roman"/>
              </a:rPr>
              <a:t>!». Мы находим маму и папу именно таких, потому что мы знаем за какими уроками мы идём на эту землю. Мы знаем, что именно у этой пары мы максимально пройдём тот урок, который </a:t>
            </a:r>
            <a:r>
              <a:rPr lang="ru-RU" sz="3600" smtClean="0">
                <a:latin typeface="Times New Roman"/>
                <a:ea typeface="Times New Roman"/>
              </a:rPr>
              <a:t>нам необходим.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Хочу, могу и делаю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–три аспекта, присущие взрослому ответственному человеку.</a:t>
            </a:r>
          </a:p>
        </p:txBody>
      </p:sp>
    </p:spTree>
    <p:extLst>
      <p:ext uri="{BB962C8B-B14F-4D97-AF65-F5344CB8AC3E}">
        <p14:creationId xmlns:p14="http://schemas.microsoft.com/office/powerpoint/2010/main" val="333744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600" dirty="0" smtClean="0">
              <a:latin typeface="Comic Sans MS" panose="030F0702030302020204" pitchFamily="66" charset="0"/>
            </a:endParaRPr>
          </a:p>
          <a:p>
            <a:pPr lvl="0"/>
            <a:r>
              <a:rPr lang="ru-RU" sz="3600" dirty="0" smtClean="0">
                <a:latin typeface="Comic Sans MS" panose="030F0702030302020204" pitchFamily="66" charset="0"/>
              </a:rPr>
              <a:t>«</a:t>
            </a:r>
            <a:r>
              <a:rPr lang="ru-RU" sz="2800" dirty="0">
                <a:latin typeface="Comic Sans MS" panose="030F0702030302020204" pitchFamily="66" charset="0"/>
              </a:rPr>
              <a:t>Неожиданным для меня сегодня стало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«Я и раньше знал, то, что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 smtClean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«Вот теперь я</a:t>
            </a:r>
            <a:r>
              <a:rPr lang="ru-RU" sz="2800" dirty="0" smtClean="0">
                <a:latin typeface="Comic Sans MS" panose="030F0702030302020204" pitchFamily="66" charset="0"/>
              </a:rPr>
              <a:t>…»</a:t>
            </a: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endParaRPr lang="ru-RU" sz="2800" dirty="0" smtClean="0">
              <a:latin typeface="Comic Sans MS" panose="030F0702030302020204" pitchFamily="66" charset="0"/>
            </a:endParaRPr>
          </a:p>
          <a:p>
            <a:pPr lvl="0"/>
            <a:endParaRPr lang="ru-RU" sz="2800" dirty="0">
              <a:latin typeface="Comic Sans MS" panose="030F0702030302020204" pitchFamily="66" charset="0"/>
            </a:endParaRPr>
          </a:p>
          <a:p>
            <a:pPr lvl="0"/>
            <a:r>
              <a:rPr lang="ru-RU" sz="2800" dirty="0">
                <a:latin typeface="Comic Sans MS" panose="030F0702030302020204" pitchFamily="66" charset="0"/>
              </a:rPr>
              <a:t>«Самым полезным для меня сегодня было…»</a:t>
            </a:r>
          </a:p>
        </p:txBody>
      </p:sp>
    </p:spTree>
    <p:extLst>
      <p:ext uri="{BB962C8B-B14F-4D97-AF65-F5344CB8AC3E}">
        <p14:creationId xmlns:p14="http://schemas.microsoft.com/office/powerpoint/2010/main" val="33709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 descr="шариким в небе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34516" y="3836915"/>
            <a:ext cx="74334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Благодарю </a:t>
            </a:r>
          </a:p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 участие!</a:t>
            </a:r>
            <a:endParaRPr lang="ru-RU" sz="9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9525"/>
            <a:ext cx="8712968" cy="6768751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начинается семья?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Влюблённость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влюбляемся в тех, у кого можем научиться чему-то самому важному для нас на этом участке жизни.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любовь-это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сверхобучаемость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Наши мужья и жёны, любимые – это наши главные учителя. Они нас любят и берегут, и они же испытывают на прочность 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тренеры,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гуру, которые помогают нам вырасти и стать лучше. </a:t>
            </a: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любых отношений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научиться любить по-настоящему. А лучший способ укрепления и развития отношений - это прощение.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-это дом, который следует перестраивать каждый день. И детям очень хорошо, когда есть любовь между супругами. Супруг  должен быть любимым, а дети родные. Но не наоборот!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супругов нельзя называть животными именами (это покушение на их индивидуальность).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0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408711"/>
          </a:xfrm>
        </p:spPr>
        <p:txBody>
          <a:bodyPr>
            <a:normAutofit/>
          </a:bodyPr>
          <a:lstStyle/>
          <a:p>
            <a:pPr lvl="0"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 самый гибкий элемент-это дети.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 время, а родители только создают условия для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(радуются жизни).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кушают нашу радость и растут. Еще мы отдаём свою энергию детям через внимание.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дети были здоровы, счастливы, успешны, нужно быть самому в этих состояниях.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мамы и папы – быть в настроении.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5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ru-RU" sz="2500" dirty="0" smtClean="0">
                <a:solidFill>
                  <a:prstClr val="black"/>
                </a:solidFill>
              </a:rPr>
              <a:t>	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место, в котором он должен чувствовать себя в полной безопасности, принятым и защищённым. Именно то, что вложили родители до подросткового возраста, сможет его удержать от серьезных проблем в нелегкий период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buClr>
                <a:srgbClr val="2DA2BF"/>
              </a:buClr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Ценности, которые важны для семьи, ребёнок способен усвоить до 7-10 лет. Потом уже будет поздно. И если в семье были определенные правила и ценности, которые соблюдались всеми членами семьи, тогда и в подростковом возрасте ребенок будет часть из них неуклонно соблюдать.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1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33493"/>
            <a:ext cx="7125113" cy="92447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ЭТАПЫ РАЗВИТИЯ ПАРЫ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7200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Отделение </a:t>
            </a:r>
            <a:r>
              <a:rPr lang="ru-RU"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родителей 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территориальное, материальное, эмоциональное.</a:t>
            </a:r>
            <a:b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2.Разрушение иллюзий. 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критика, придирчивость, утихает </a:t>
            </a:r>
            <a:r>
              <a:rPr lang="ru-RU" sz="5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страсть. Реакция 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- уход в работу, много времени с друзьями, реакция Ж - обиды, </a:t>
            </a:r>
            <a:r>
              <a:rPr lang="ru-RU" sz="5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гиперзаботливость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мужчине, в надежде стать для него самой хорошей...ожидание того же взамен.</a:t>
            </a:r>
            <a:b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3.Этап ссор. 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Живем охваченные идеей переделать партнера. Задачи на этом этапе - смириться с тем, что партнера не переделать; понять, что партнер поступает так не потому, что хочет позлить, а потому что не может по-другому, взять ответственность за то, что делать дальше - быть вместе или нет; научиться заявлять о своих потребностях, слышать партнера; научиться конструктивно </a:t>
            </a:r>
            <a:r>
              <a:rPr lang="ru-RU" sz="5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ссориться. Если 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этап </a:t>
            </a:r>
            <a:r>
              <a:rPr lang="ru-RU" sz="5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 проходит 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происходит сильное сближение. Психотерапия в данном случае сильно помогает</a:t>
            </a:r>
            <a:r>
              <a:rPr lang="ru-RU" sz="5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34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33493"/>
            <a:ext cx="7125113" cy="92447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ЭТАПЫ РАЗВИТИЯ ПАРЫ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528" y="332656"/>
            <a:ext cx="8856984" cy="61206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4.Осознанный выбор. 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Выстраивается команда, уклад семьи, </a:t>
            </a:r>
            <a:r>
              <a:rPr lang="ru-RU" sz="5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рождается 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 и бережное отношения друг к другу, т.к. партнеры знают о болевых точках друг друга. Каждый сам берет обязанности в семье.</a:t>
            </a:r>
            <a:b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5.Взаимное уважение. 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 паре чувствует, что он ценность для партнера, оба воспринимают друг друга позитивно. Менее ранимы и обидчивы. Появляются совместные проекты, поддержка друг друга в социальной реализации.</a:t>
            </a:r>
            <a:b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6.Этап любви. </a:t>
            </a: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так, только шестым пунктом)) Бережное отношение друг к другу, счастье и удовольствие служить друг другу. Самые лучшие друзья и верные любовники. Инициируют мир вокруг себя.</a:t>
            </a:r>
            <a:b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7.Этап единства и духовной поддержки.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3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68952" cy="590465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</a:t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Здоровая семья –</a:t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это семья, в которой каждый человек получает возможность раскрыть свои лучшие качества и преодолеть свои недостатки.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4" y="260648"/>
            <a:ext cx="24939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41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199" y="-6198"/>
            <a:ext cx="8784976" cy="9244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Характеристики здоровой семьи: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036495" cy="6237311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член семьи воспринимается, как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равный другим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установилось и поддерживается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доверие, честность и открытость.</a:t>
            </a:r>
          </a:p>
          <a:p>
            <a:pP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в семье: каждый может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искренне выражать свои чувства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прибегая к манипулированию.</a:t>
            </a:r>
          </a:p>
          <a:p>
            <a:pP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семьи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поддерживают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 друга.</a:t>
            </a:r>
          </a:p>
          <a:p>
            <a:pP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есть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своя часть ответственности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семью.</a:t>
            </a:r>
          </a:p>
          <a:p>
            <a:pP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семьи предпочитают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отдыхать все вместе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т.к. радоваться и получать удовольствие всей семьёй для них очень важно.</a:t>
            </a:r>
          </a:p>
          <a:p>
            <a:pP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существуют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ритуалы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они уважаются и соблюдаются.</a:t>
            </a:r>
          </a:p>
          <a:p>
            <a:pP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семьи принимают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 уникальность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их них.</a:t>
            </a:r>
          </a:p>
          <a:p>
            <a:pPr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каждого принимаются и прорабатываются –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может высказать наболевшее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будучи уверенным, что его не только выслушают, но и не осудят, а поймут.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6910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1308</TotalTime>
  <Words>1088</Words>
  <Application>Microsoft Office PowerPoint</Application>
  <PresentationFormat>Экран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РАЗВИТИЯ ПАРЫ</vt:lpstr>
      <vt:lpstr>ЭТАПЫ РАЗВИТИЯ ПАРЫ</vt:lpstr>
      <vt:lpstr>                                Здоровая семья –                                                          это семья, в которой каждый человек получает возможность раскрыть свои лучшие качества и преодолеть свои недостатки.</vt:lpstr>
      <vt:lpstr>Характеристики здоровой семьи:</vt:lpstr>
      <vt:lpstr>Презентация PowerPoint</vt:lpstr>
      <vt:lpstr>Презентация PowerPoint</vt:lpstr>
      <vt:lpstr>Презентация PowerPoint</vt:lpstr>
      <vt:lpstr>Презентация PowerPoint</vt:lpstr>
      <vt:lpstr>Убеждения, которые мешают счастью:  </vt:lpstr>
      <vt:lpstr>Психологические рекомендации:</vt:lpstr>
      <vt:lpstr>Правила поведения в супружеских конфликтах </vt:lpstr>
      <vt:lpstr>Профилактика  супружеских конфликтов.</vt:lpstr>
      <vt:lpstr>Секреты счастья в супружестве:</vt:lpstr>
      <vt:lpstr>Как грамотно загадать желание  про счастливые отношения?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145</cp:revision>
  <dcterms:created xsi:type="dcterms:W3CDTF">2017-11-16T02:17:38Z</dcterms:created>
  <dcterms:modified xsi:type="dcterms:W3CDTF">2019-05-27T01:08:04Z</dcterms:modified>
</cp:coreProperties>
</file>