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73" r:id="rId2"/>
    <p:sldId id="283" r:id="rId3"/>
    <p:sldId id="282" r:id="rId4"/>
    <p:sldId id="274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607EF-09BA-4DEA-80D2-0C7EAF001643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44FE4-6AA5-4E43-98C1-6AAEEF04F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588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01715" cy="5555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7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«Если ребёнок манипулирует взрослыми»</a:t>
            </a:r>
          </a:p>
          <a:p>
            <a:pPr algn="ctr"/>
            <a:endParaRPr lang="ru-RU" sz="280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endParaRPr lang="ru-RU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marL="285750" lvl="0" indent="-285750">
              <a:buBlip>
                <a:blip r:embed="rId2"/>
              </a:buBlip>
            </a:pP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Манипуляция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-один из видов взаимодействия людей, при котором один человек </a:t>
            </a:r>
            <a:r>
              <a:rPr lang="ru-RU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скрытое воздействие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другого с выгодой для себя с целью удовлетворения своих потребностей.</a:t>
            </a:r>
          </a:p>
          <a:p>
            <a:pPr lvl="0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43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249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ПСИХОЛОГО-ПЕДАГОГИЧЕСКИЕ РЕКОМЕНДАЦИИ</a:t>
            </a:r>
          </a:p>
          <a:p>
            <a:pPr algn="ctr"/>
            <a:endParaRPr lang="ru-RU" sz="280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Реже подчиняйте свою жизнь, жизнь семьи только интересам ребёнка (не сотворите из него кумира!), учите ребёнка с самого раннего детства считаться с интересами других членов семьи и заботиться о них, общаться открыто и искренне (например, просить ребенка сделать что-то для своего папы или мамы).</a:t>
            </a:r>
          </a:p>
        </p:txBody>
      </p:sp>
    </p:spTree>
    <p:extLst>
      <p:ext uri="{BB962C8B-B14F-4D97-AF65-F5344CB8AC3E}">
        <p14:creationId xmlns:p14="http://schemas.microsoft.com/office/powerpoint/2010/main" val="248540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2493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ПСИХОЛОГО-ПЕДАГОГИЧЕСКИЕ РЕКОМЕНДАЦИИ</a:t>
            </a:r>
          </a:p>
          <a:p>
            <a:pPr algn="ctr"/>
            <a:endParaRPr lang="ru-RU" sz="280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Сформируйте у ребёнка уважение к «личному пространству». Если у него есть своя территория, где он чувствует себя защищённым и неприкосновенным, где ему не мешают, то он лучше поймёт и ваше право «на автономию». Почаще демонстрируйте уважение к пространству малыша (например, стучитесь, когда входите в его комнату).</a:t>
            </a:r>
          </a:p>
        </p:txBody>
      </p:sp>
    </p:spTree>
    <p:extLst>
      <p:ext uri="{BB962C8B-B14F-4D97-AF65-F5344CB8AC3E}">
        <p14:creationId xmlns:p14="http://schemas.microsoft.com/office/powerpoint/2010/main" val="118164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2493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ПСИХОЛОГО-ПЕДАГОГИЧЕСКИЕ РЕКОМЕНДАЦИИ</a:t>
            </a:r>
          </a:p>
          <a:p>
            <a:pPr algn="ctr"/>
            <a:endParaRPr lang="ru-RU" sz="280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Сформируйте у ребёнка уважение к «личному пространству». Если у него есть своя территория, где он чувствует себя защищённым и неприкосновенным, где ему не мешают, то он лучше поймёт и ваше право «на автономию». Почаще демонстрируйте уважение к пространству малыша (например, стучитесь, когда входите в его комнату).</a:t>
            </a:r>
          </a:p>
        </p:txBody>
      </p:sp>
    </p:spTree>
    <p:extLst>
      <p:ext uri="{BB962C8B-B14F-4D97-AF65-F5344CB8AC3E}">
        <p14:creationId xmlns:p14="http://schemas.microsoft.com/office/powerpoint/2010/main" val="291047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24936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endParaRPr lang="ru-RU" sz="280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4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Ребёнок усваивает новую модель поведения от 3 до 6 месяцев.</a:t>
            </a:r>
          </a:p>
          <a:p>
            <a:pPr algn="ctr"/>
            <a:endParaRPr lang="ru-RU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endParaRPr lang="ru-RU" sz="280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endParaRPr lang="ru-RU" sz="280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endParaRPr lang="ru-RU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Терпения Вам, уважаемые родители!</a:t>
            </a:r>
          </a:p>
        </p:txBody>
      </p:sp>
    </p:spTree>
    <p:extLst>
      <p:ext uri="{BB962C8B-B14F-4D97-AF65-F5344CB8AC3E}">
        <p14:creationId xmlns:p14="http://schemas.microsoft.com/office/powerpoint/2010/main" val="20382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5" descr="http://ogoom.com/uploads/posts/2013-06/ogoom.com_1371543612_pic-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5894" y="1052736"/>
            <a:ext cx="87484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Ваше внимание!!!</a:t>
            </a:r>
          </a:p>
        </p:txBody>
      </p:sp>
    </p:spTree>
    <p:extLst>
      <p:ext uri="{BB962C8B-B14F-4D97-AF65-F5344CB8AC3E}">
        <p14:creationId xmlns:p14="http://schemas.microsoft.com/office/powerpoint/2010/main" val="386179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2493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Важная идея!!!</a:t>
            </a:r>
            <a:endParaRPr lang="ru-RU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lvl="0" algn="ctr"/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Очень важно ребёнку редко позволять манипулировать собой</a:t>
            </a:r>
          </a:p>
          <a:p>
            <a:pPr lvl="0" algn="ctr"/>
            <a:r>
              <a:rPr lang="ru-RU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становится манипулятором:</a:t>
            </a:r>
          </a:p>
          <a:p>
            <a:pPr marL="285750" lvl="0" indent="-285750">
              <a:buBlip>
                <a:blip r:embed="rId2"/>
              </a:buBlip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близкие манипулируют друг другом;</a:t>
            </a:r>
          </a:p>
          <a:p>
            <a:pPr marL="285750" lvl="0" indent="-285750">
              <a:buBlip>
                <a:blip r:embed="rId2"/>
              </a:buBlip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взрослые одобряют манипуляции ребёнка, считая их проявлением сообразительности (нельзя восхищаться ребёнком, когда он манипулирует);</a:t>
            </a:r>
          </a:p>
          <a:p>
            <a:pPr marL="285750" lvl="0" indent="-285750">
              <a:buBlip>
                <a:blip r:embed="rId2"/>
              </a:buBlip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у родителей есть чувство вины перед ребёнком (в этом случае ребёнок берёт власть над родителями);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18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249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становится манипулятором:</a:t>
            </a:r>
          </a:p>
          <a:p>
            <a:pPr marL="285750" indent="-285750">
              <a:buBlip>
                <a:blip r:embed="rId2"/>
              </a:buBlip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родитель (чаще отчим, мачеха) пытается расположить ребёнка к себе, потакая его капризам 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прихотям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Blip>
                <a:blip r:embed="rId2"/>
              </a:buBlip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отсутствует единство в требованиях к ребёнку со стороны значимых взрослых;</a:t>
            </a:r>
          </a:p>
          <a:p>
            <a:pPr marL="285750" lvl="0" indent="-285750">
              <a:buBlip>
                <a:blip r:embed="rId2"/>
              </a:buBlip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манипулятивные техники оказываются самыми эффективными для привлечения родительского внимания к себе, для удовлетворения потребности в самоутверждении.</a:t>
            </a:r>
          </a:p>
        </p:txBody>
      </p:sp>
    </p:spTree>
    <p:extLst>
      <p:ext uri="{BB962C8B-B14F-4D97-AF65-F5344CB8AC3E}">
        <p14:creationId xmlns:p14="http://schemas.microsoft.com/office/powerpoint/2010/main" val="235392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2493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Какими </a:t>
            </a:r>
            <a:r>
              <a:rPr lang="ru-RU" sz="2800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манипулятивными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техниками чаще всего пользуется ребёнок?</a:t>
            </a:r>
          </a:p>
          <a:p>
            <a:pPr marL="285750" lvl="0" indent="-285750">
              <a:buBlip>
                <a:blip r:embed="rId2"/>
              </a:buBlip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Плохое самочувствие, боль (чтобы избежать чего-либо нежелательного или получить что-либо из того, что обычно родители запрещают или ограничивают);</a:t>
            </a:r>
          </a:p>
          <a:p>
            <a:pPr marL="285750" lvl="0" indent="-285750">
              <a:buBlip>
                <a:blip r:embed="rId2"/>
              </a:buBlip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Устраивает истерики, чтобы привлечь внимание к себе, настоять на своём;</a:t>
            </a:r>
          </a:p>
          <a:p>
            <a:pPr marL="285750" lvl="0" indent="-285750">
              <a:buBlip>
                <a:blip r:embed="rId2"/>
              </a:buBlip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Намеренно делает то, что от него требуется, крайне медленно, стремясь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уклониться от своих обязанностей и передать их взрослым;</a:t>
            </a:r>
          </a:p>
          <a:p>
            <a:pPr marL="285750" lvl="0" indent="-285750">
              <a:buBlip>
                <a:blip r:embed="rId2"/>
              </a:buBlip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 разногласия в позициях взрослых; с выгодой для себя говорит и делает то, что ожидает от него взрослый (например, ребенок признаётся в любви родителю и получает желанную игрушку);</a:t>
            </a:r>
          </a:p>
        </p:txBody>
      </p:sp>
    </p:spTree>
    <p:extLst>
      <p:ext uri="{BB962C8B-B14F-4D97-AF65-F5344CB8AC3E}">
        <p14:creationId xmlns:p14="http://schemas.microsoft.com/office/powerpoint/2010/main" val="383563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ПСИХОЛОГО-ПЕДАГОГИЧЕСКИЕ РЕКОМЕНДАЦИИ</a:t>
            </a:r>
          </a:p>
          <a:p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Старайтесь быть достойным примером для своего ребёнка! Реже шантажируйте окружающих, реже стройте интриги на работе, реже манипулируйте близкими. </a:t>
            </a:r>
          </a:p>
          <a:p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ваш ребёнок будет подражать вам, осваивая «азы общения», а не манипулятивные техники.</a:t>
            </a:r>
          </a:p>
        </p:txBody>
      </p:sp>
    </p:spTree>
    <p:extLst>
      <p:ext uri="{BB962C8B-B14F-4D97-AF65-F5344CB8AC3E}">
        <p14:creationId xmlns:p14="http://schemas.microsoft.com/office/powerpoint/2010/main" val="53001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2493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ПСИХОЛОГО-ПЕДАГОГИЧЕСКИЕ РЕКОМЕНДАЦИИ</a:t>
            </a:r>
          </a:p>
          <a:p>
            <a:pPr algn="ctr"/>
            <a:endParaRPr lang="ru-RU" sz="280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Спокойно, но твёрдо пресекайте попытки ребёнка манипулировать вами. Всегда давайте понять ребёнку, что «раскусили» его замысел. Объясняйте, что не стоит добиваться желаемого обманным путём.</a:t>
            </a:r>
          </a:p>
        </p:txBody>
      </p:sp>
    </p:spTree>
    <p:extLst>
      <p:ext uri="{BB962C8B-B14F-4D97-AF65-F5344CB8AC3E}">
        <p14:creationId xmlns:p14="http://schemas.microsoft.com/office/powerpoint/2010/main" val="192962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2493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ПСИХОЛОГО-ПЕДАГОГИЧЕСКИЕ РЕКОМЕНДАЦИИ</a:t>
            </a:r>
          </a:p>
          <a:p>
            <a:pPr algn="ctr"/>
            <a:endParaRPr lang="ru-RU" sz="280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Поддерживайте в семье положительную атмосферу, выясняйте отношения в отсутствии ребенка рядом, а если он рядом-старайтесь реже принижать авторитет друг друга.</a:t>
            </a:r>
          </a:p>
        </p:txBody>
      </p:sp>
    </p:spTree>
    <p:extLst>
      <p:ext uri="{BB962C8B-B14F-4D97-AF65-F5344CB8AC3E}">
        <p14:creationId xmlns:p14="http://schemas.microsoft.com/office/powerpoint/2010/main" val="231196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249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ПСИХОЛОГО-ПЕДАГОГИЧЕСКИЕ РЕКОМЕНДАЦИИ</a:t>
            </a:r>
          </a:p>
          <a:p>
            <a:pPr algn="ctr"/>
            <a:endParaRPr lang="ru-RU" sz="280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Договоритесь друг с другом об общих требованиях к ребенку, о тех правилах, которым он должен следовать. Будьте последовательны и настойчивы в предъявлении этих правил, действуйте как «единая команда».</a:t>
            </a:r>
          </a:p>
        </p:txBody>
      </p:sp>
    </p:spTree>
    <p:extLst>
      <p:ext uri="{BB962C8B-B14F-4D97-AF65-F5344CB8AC3E}">
        <p14:creationId xmlns:p14="http://schemas.microsoft.com/office/powerpoint/2010/main" val="123084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2493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ПСИХОЛОГО-ПЕДАГОГИЧЕСКИЕ РЕКОМЕНДАЦИИ</a:t>
            </a:r>
          </a:p>
          <a:p>
            <a:pPr algn="ctr"/>
            <a:endParaRPr lang="ru-RU" sz="280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Проявляйте внимание к радостям и горестям ребёнка, беседуйте с ним на интересующие его темы, находите время для игр, совместных прогулок, просмотра и обсуждения фильмов, чтения книг. В этом случае ребёнку не нужно будет привлекать внимание к себе </a:t>
            </a:r>
            <a:r>
              <a:rPr lang="ru-RU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манипулятивными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истериками.</a:t>
            </a:r>
          </a:p>
        </p:txBody>
      </p:sp>
    </p:spTree>
    <p:extLst>
      <p:ext uri="{BB962C8B-B14F-4D97-AF65-F5344CB8AC3E}">
        <p14:creationId xmlns:p14="http://schemas.microsoft.com/office/powerpoint/2010/main" val="79320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896</TotalTime>
  <Words>636</Words>
  <Application>Microsoft Office PowerPoint</Application>
  <PresentationFormat>Экран (4:3)</PresentationFormat>
  <Paragraphs>54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Valya</dc:creator>
  <cp:lastModifiedBy>1</cp:lastModifiedBy>
  <cp:revision>41</cp:revision>
  <dcterms:created xsi:type="dcterms:W3CDTF">2017-09-19T15:33:26Z</dcterms:created>
  <dcterms:modified xsi:type="dcterms:W3CDTF">2018-05-16T03:20:23Z</dcterms:modified>
</cp:coreProperties>
</file>