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09" r:id="rId2"/>
    <p:sldId id="306" r:id="rId3"/>
    <p:sldId id="311" r:id="rId4"/>
    <p:sldId id="353" r:id="rId5"/>
    <p:sldId id="317" r:id="rId6"/>
    <p:sldId id="320" r:id="rId7"/>
    <p:sldId id="354" r:id="rId8"/>
    <p:sldId id="355" r:id="rId9"/>
    <p:sldId id="318" r:id="rId10"/>
    <p:sldId id="314" r:id="rId11"/>
    <p:sldId id="351" r:id="rId12"/>
    <p:sldId id="352" r:id="rId13"/>
    <p:sldId id="316" r:id="rId14"/>
    <p:sldId id="356" r:id="rId15"/>
    <p:sldId id="357" r:id="rId16"/>
    <p:sldId id="358" r:id="rId17"/>
    <p:sldId id="359" r:id="rId18"/>
    <p:sldId id="31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73B8F-1535-4EEA-9093-C21D9F63A3DC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CB152-F09F-488E-979A-6E521A9FD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33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AE0D-FFC3-4499-ADA3-106A4F4EC9A6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1E0C-3EB2-4AB0-B96F-1319C7805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CDB4-DD70-4A86-87C0-8EBC6D109778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45BF-29E3-4EE2-A3F8-EBE81DA69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0511-8A29-4AD4-B115-9E3006ADD6D8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F8FE-0242-4DBB-A16A-FB2983EE0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C3A8-7426-4FCF-B204-FD101139CE0B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671A-1F21-456E-A038-D6AD59749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56D1-B9F5-4FB7-8B87-16F0EDB3C645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34CF-D6D5-434A-ABAC-3F137697C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7A3D-F393-4C7C-9EA7-512F1ABADCD9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C865-A969-4BC6-9460-1C71FEC44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3C30-1DB7-4128-99C6-327EAE123C18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24866-EAA9-435A-8820-85EC4C45B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006E-564D-489D-86F8-7853D6F7DD0F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DD2D-9410-4FCE-9B85-2E1651C2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5E6E-A48A-4052-B15E-6E25797A9ED9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B9D9-7132-45F8-97EF-AEA67FBFB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6B79-0C5A-421D-8D4E-7419AEB8ADB0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644D-4575-4DF0-8024-399CA8660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1A479-5F70-4183-973B-314D47AE632C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39AF-01B9-4632-9B8D-6FE0936D8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1CCB32-FEF8-4F39-A4B4-46187D0C900B}" type="datetimeFigureOut">
              <a:rPr lang="en-US"/>
              <a:pPr>
                <a:defRPr/>
              </a:pPr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FA30D8-21EA-48D3-9DCA-6B1BD7A47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" y="0"/>
            <a:ext cx="915642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94" y="1412776"/>
            <a:ext cx="5328592" cy="5373216"/>
          </a:xfrm>
          <a:prstGeom prst="rect">
            <a:avLst/>
          </a:prstGeom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01122" cy="77472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Психологическая служба </a:t>
            </a:r>
            <a:br>
              <a:rPr lang="ru-RU" sz="4000" b="1" i="1" dirty="0" smtClean="0">
                <a:solidFill>
                  <a:srgbClr val="7030A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Franklin Gothic Heavy" panose="020B0903020102020204" pitchFamily="34" charset="0"/>
                <a:cs typeface="Times New Roman" panose="02020603050405020304" pitchFamily="18" charset="0"/>
              </a:rPr>
              <a:t>МКДОУ №451</a:t>
            </a:r>
            <a:endParaRPr lang="ru-RU" sz="4000" b="1" dirty="0">
              <a:solidFill>
                <a:srgbClr val="7030A0"/>
              </a:solidFill>
              <a:latin typeface="Franklin Gothic Heavy" panose="020B09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9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768" y="701824"/>
            <a:ext cx="8748464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Семья</a:t>
            </a:r>
            <a:r>
              <a:rPr lang="ru-RU" sz="4800" b="1" dirty="0" smtClean="0"/>
              <a:t> определяет судьбу особого ребёнка: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8064896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buAutoNum type="arabicPeriod"/>
            </a:pPr>
            <a:r>
              <a:rPr lang="ru-RU" dirty="0" smtClean="0"/>
              <a:t>Благоприятный климат  (конструктивные отношения между членами семьи)</a:t>
            </a:r>
          </a:p>
          <a:p>
            <a:pPr>
              <a:buAutoNum type="arabicPeriod"/>
            </a:pPr>
            <a:r>
              <a:rPr lang="ru-RU" dirty="0" smtClean="0"/>
              <a:t>Своевременное мужественное принятие родителями информации о проблемах ребенка</a:t>
            </a:r>
            <a:endParaRPr lang="ru-RU" dirty="0"/>
          </a:p>
          <a:p>
            <a:pPr>
              <a:buAutoNum type="arabicPeriod"/>
            </a:pPr>
            <a:r>
              <a:rPr lang="ru-RU" dirty="0" smtClean="0"/>
              <a:t>Выбор адекватного стиля и тактик воспитания</a:t>
            </a:r>
            <a:endParaRPr lang="ru-RU" dirty="0"/>
          </a:p>
          <a:p>
            <a:pPr>
              <a:buAutoNum type="arabicPeriod"/>
            </a:pPr>
            <a:r>
              <a:rPr lang="ru-RU" dirty="0" smtClean="0"/>
              <a:t>Участие в совместной со специалистами коррекционно-развивающей деятельности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875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768" y="836712"/>
            <a:ext cx="8748464" cy="1143000"/>
          </a:xfrm>
        </p:spPr>
        <p:txBody>
          <a:bodyPr>
            <a:noAutofit/>
          </a:bodyPr>
          <a:lstStyle/>
          <a:p>
            <a:r>
              <a:rPr lang="ru-RU" sz="4800" b="1" dirty="0" err="1" smtClean="0"/>
              <a:t>Социопедагогическая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проблема!!!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8064896" cy="4536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6000" dirty="0" smtClean="0"/>
              <a:t>Многие семьи не могут самостоятельно создать необходимые условия.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64811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5776" y="116632"/>
            <a:ext cx="8748464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Причины </a:t>
            </a:r>
            <a:r>
              <a:rPr lang="ru-RU" sz="4800" b="1" dirty="0" smtClean="0"/>
              <a:t>проблем в семье: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8064896" cy="45365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Неготовность родителей к появлению особого ребёнка.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Низкий уровень социальной ответственности родителей.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Недостаточная родительская компетентность.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Неблагополучие в супружеских, родственных отношениях.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Деформации личностного развития у мамы, папы.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50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577"/>
            <a:ext cx="903649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Этапы</a:t>
            </a:r>
            <a:r>
              <a:rPr lang="ru-RU" sz="3200" b="1" dirty="0" smtClean="0"/>
              <a:t>, через которые проходят семьи </a:t>
            </a:r>
          </a:p>
          <a:p>
            <a:pPr algn="ctr"/>
            <a:r>
              <a:rPr lang="ru-RU" sz="3200" b="1" dirty="0" smtClean="0"/>
              <a:t>с особым ребёнком:</a:t>
            </a:r>
          </a:p>
          <a:p>
            <a:pPr algn="ctr"/>
            <a:endParaRPr lang="ru-RU" sz="3200" b="1" dirty="0" smtClean="0"/>
          </a:p>
          <a:p>
            <a:pPr marL="342900" indent="-342900">
              <a:buAutoNum type="arabicPeriod"/>
            </a:pPr>
            <a:r>
              <a:rPr lang="ru-RU" sz="3600" dirty="0" smtClean="0"/>
              <a:t>Потрясение, шок, растерянность, страх.</a:t>
            </a:r>
          </a:p>
          <a:p>
            <a:pPr marL="342900" indent="-342900">
              <a:buAutoNum type="arabicPeriod"/>
            </a:pPr>
            <a:endParaRPr lang="ru-RU" sz="3600" dirty="0" smtClean="0"/>
          </a:p>
          <a:p>
            <a:pPr marL="342900" indent="-342900">
              <a:buAutoNum type="arabicPeriod"/>
            </a:pPr>
            <a:r>
              <a:rPr lang="ru-RU" sz="3600" dirty="0" smtClean="0"/>
              <a:t>Негативизм.</a:t>
            </a:r>
          </a:p>
          <a:p>
            <a:pPr marL="342900" indent="-342900">
              <a:buAutoNum type="arabicPeriod"/>
            </a:pPr>
            <a:endParaRPr lang="ru-RU" sz="3600" dirty="0" smtClean="0"/>
          </a:p>
          <a:p>
            <a:pPr marL="342900" indent="-342900">
              <a:buAutoNum type="arabicPeriod"/>
            </a:pPr>
            <a:r>
              <a:rPr lang="ru-RU" sz="3600" dirty="0" smtClean="0"/>
              <a:t>Поиск виноватых. </a:t>
            </a:r>
          </a:p>
          <a:p>
            <a:pPr marL="342900" indent="-342900">
              <a:buAutoNum type="arabicPeriod"/>
            </a:pPr>
            <a:endParaRPr lang="ru-RU" sz="3600" dirty="0" smtClean="0"/>
          </a:p>
          <a:p>
            <a:pPr marL="342900" indent="-342900">
              <a:buAutoNum type="arabicPeriod"/>
            </a:pPr>
            <a:r>
              <a:rPr lang="ru-RU" sz="3600" dirty="0" smtClean="0"/>
              <a:t>Осознание проблемы и необходимости сотрудничать со специалистами.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8033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4577"/>
            <a:ext cx="8496944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endParaRPr lang="ru-RU" sz="3600" dirty="0" smtClean="0">
              <a:latin typeface="Times New Roman"/>
              <a:ea typeface="Times New Roman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Ваша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главная задача определить на каком этапе находится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родитель и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общаться с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ним     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в соответствии с их состоянием. </a:t>
            </a:r>
            <a:endParaRPr lang="ru-RU" sz="3200" dirty="0" smtClean="0">
              <a:latin typeface="Times New Roman"/>
              <a:ea typeface="Times New Roman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Необходимо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учиться настраиваться на своего собеседника, чтобы его правильно понять и почувствовать. В этом вам поможет чувство эмпатии (сопереживания).</a:t>
            </a:r>
            <a:endParaRPr lang="ru-RU" sz="3200" dirty="0">
              <a:ea typeface="Calibri"/>
              <a:cs typeface="Times New Roman"/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99974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4577"/>
            <a:ext cx="8496944" cy="680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endParaRPr lang="ru-RU" sz="3600" dirty="0" smtClean="0">
              <a:latin typeface="Times New Roman"/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Если родители признают наличие дефекта в развитии ребёнка, адекватно оценивают его – то в этом случае совместные усилия семьи и педагогов детского сада принесут результат.</a:t>
            </a:r>
            <a:endParaRPr lang="ru-RU" sz="24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Если родители отрицают дефект и эмоционально отгораживаются от ребёнка – то в этом случае родители не признают никаких ограничений и ожидают от ребёнка высокой успешности в деятельности. Ваша стратегия общения должна быть направлена на корректное донесение информации родителям о том, что ребёнок не справляется, и лучше использовать метод гамбургера (сначала похвалить такого ребёнка, потом сделать замечание, в конце еще комплимент).</a:t>
            </a:r>
            <a:endParaRPr lang="ru-RU" sz="2400" dirty="0">
              <a:ea typeface="Calibri"/>
              <a:cs typeface="Times New Roman"/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33976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4577"/>
            <a:ext cx="8496944" cy="680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endParaRPr lang="ru-RU" sz="3600" dirty="0" smtClean="0">
              <a:latin typeface="Times New Roman"/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 ситуациях гиперопеки, когда вы видите, что родитель чрезмерно защищает своего ребенка и стремится предупредить все его желания, что приводит к несамостоятельности и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манипулятивному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поведению у ребенка. Ваша задача тактично доносить до родителей, что ребёнок справляется самостоятельно, когда родителя нет рядом.</a:t>
            </a:r>
            <a:endParaRPr lang="ru-RU" sz="24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 случаях скрытого и открытого отвержения ребёнка, родители стыдятся своих детей и стараются быть «хорошими родителями» в глазах окружающих, часто передают бабушкам, обвиняют всех вокруг. У таких родителей нет подлинной любви к ребёнку. И вы с этим ничего сделать не сможете, только с сочувствием относиться к самому ребенку.</a:t>
            </a:r>
            <a:endParaRPr lang="ru-RU" sz="2400" dirty="0">
              <a:ea typeface="Calibri"/>
              <a:cs typeface="Times New Roman"/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85288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4577"/>
            <a:ext cx="8496944" cy="652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Важно!!!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в 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отношениях с детьми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действовать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используя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позитивные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установки, стремиться к педагогической  рефлексии, эмпатии.  </a:t>
            </a: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Сила 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педагога  в  любви к  детям, желании  им  добра, признании и уважении личности воспитанника, в способствовании  свободному развитию  и совершенствованию его душевного мира. </a:t>
            </a: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Воспитатель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сам должен быть  постоянно развивающейся  и совершенствующейся  личностью, ибо личность воспитывается личностью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11559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9580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857232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  <a:t>Не так важно 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  <a:t>    быть ребенку “нормальным”, как научиться нам, взрослым,       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  <a:t> воспринимать  детей  такими,  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00B050"/>
                </a:solidFill>
                <a:latin typeface="Monotype Corsiva" pitchFamily="66" charset="0"/>
              </a:rPr>
              <a:t>                    какие они есть. </a:t>
            </a:r>
            <a:endParaRPr lang="ru-RU" sz="4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6380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75240" cy="738336"/>
          </a:xfrm>
        </p:spPr>
        <p:txBody>
          <a:bodyPr>
            <a:normAutofit fontScale="90000"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857232"/>
            <a:ext cx="8064896" cy="2571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Психологическое сопровождение семьи особого ребёнка</a:t>
            </a:r>
            <a:endParaRPr lang="ru-RU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9" name="Picture 5" descr="C:\Users\Valya\Desktop\дет сад 451\выступление для педагогов\image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47" y="3410315"/>
            <a:ext cx="6657975" cy="325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5136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57200" y="2204864"/>
            <a:ext cx="8229600" cy="46195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endParaRPr lang="ru-RU" sz="4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3" y="260039"/>
            <a:ext cx="89644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</a:t>
            </a:r>
          </a:p>
          <a:p>
            <a:pPr algn="just"/>
            <a:r>
              <a:rPr lang="ru-RU" sz="3600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u="sng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категории детей </a:t>
            </a:r>
            <a:r>
              <a:rPr lang="ru-RU" sz="3600" u="sng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u="sng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</a:p>
          <a:p>
            <a:pPr algn="just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охватывает 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участников </a:t>
            </a:r>
            <a:endParaRPr lang="ru-RU" sz="36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8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</a:t>
            </a:r>
            <a:endParaRPr lang="ru-RU" sz="48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работающих с </a:t>
            </a:r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особыми детьми.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15750414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4577"/>
            <a:ext cx="878497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Этапы</a:t>
            </a:r>
            <a:r>
              <a:rPr lang="ru-RU" sz="3200" b="1" dirty="0"/>
              <a:t> </a:t>
            </a:r>
            <a:r>
              <a:rPr lang="ru-RU" sz="3200" b="1" dirty="0" smtClean="0"/>
              <a:t>работы психолога</a:t>
            </a:r>
          </a:p>
          <a:p>
            <a:pPr algn="ctr"/>
            <a:r>
              <a:rPr lang="ru-RU" sz="3200" b="1" dirty="0" smtClean="0"/>
              <a:t> с семьями особых детей:</a:t>
            </a:r>
          </a:p>
          <a:p>
            <a:pPr algn="ctr"/>
            <a:endParaRPr lang="ru-RU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Диагностический (чем занимаюсь индивидуально на занятиях с детьми и на консультациях с родителями)</a:t>
            </a:r>
          </a:p>
          <a:p>
            <a:pPr marL="514350" indent="-514350">
              <a:buFont typeface="+mj-lt"/>
              <a:buAutoNum type="arabicPeriod"/>
            </a:pPr>
            <a:endParaRPr lang="ru-RU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Разработка направлений  психологического сопровождения семьи</a:t>
            </a:r>
          </a:p>
          <a:p>
            <a:pPr marL="514350" indent="-514350">
              <a:buFont typeface="+mj-lt"/>
              <a:buAutoNum type="arabicPeriod"/>
            </a:pPr>
            <a:endParaRPr lang="ru-RU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/>
              <a:t>Реализация плана работы с родителями</a:t>
            </a:r>
          </a:p>
          <a:p>
            <a:endParaRPr lang="ru-RU" sz="2400" b="1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65462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93022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b="1" dirty="0">
                <a:solidFill>
                  <a:srgbClr val="C00000"/>
                </a:solidFill>
              </a:rPr>
              <a:t>Основа государственной политики в области образования </a:t>
            </a:r>
            <a:r>
              <a:rPr lang="ru-RU" sz="3600" b="1" dirty="0" smtClean="0">
                <a:solidFill>
                  <a:srgbClr val="C00000"/>
                </a:solidFill>
              </a:rPr>
              <a:t>с особой категорией детей </a:t>
            </a:r>
            <a:r>
              <a:rPr lang="ru-RU" sz="3600" b="1" dirty="0">
                <a:solidFill>
                  <a:srgbClr val="C00000"/>
                </a:solidFill>
              </a:rPr>
              <a:t>с ОВЗ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7200" y="2204864"/>
            <a:ext cx="8229600" cy="46195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44824"/>
            <a:ext cx="8856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 </a:t>
            </a:r>
            <a:r>
              <a:rPr lang="ru-RU" sz="4400" dirty="0">
                <a:solidFill>
                  <a:srgbClr val="C00000"/>
                </a:solidFill>
              </a:rPr>
              <a:t>Главная задача </a:t>
            </a:r>
            <a:r>
              <a:rPr lang="ru-RU" sz="4400" dirty="0">
                <a:solidFill>
                  <a:schemeClr val="bg1"/>
                </a:solidFill>
              </a:rPr>
              <a:t>– </a:t>
            </a:r>
            <a:r>
              <a:rPr lang="ru-RU" sz="4400" dirty="0" smtClean="0">
                <a:solidFill>
                  <a:schemeClr val="bg1"/>
                </a:solidFill>
              </a:rPr>
              <a:t>повышение доступности качественного </a:t>
            </a:r>
            <a:r>
              <a:rPr lang="ru-RU" sz="4400" dirty="0">
                <a:solidFill>
                  <a:schemeClr val="bg1"/>
                </a:solidFill>
              </a:rPr>
              <a:t>образования для </a:t>
            </a:r>
            <a:r>
              <a:rPr lang="ru-RU" sz="4400" dirty="0" smtClean="0">
                <a:solidFill>
                  <a:schemeClr val="bg1"/>
                </a:solidFill>
              </a:rPr>
              <a:t>особых детей без ухудшения условий и результатов обучения нормативно развивающихся детей.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32521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57200" y="2204864"/>
            <a:ext cx="8229600" cy="46195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endParaRPr lang="ru-RU" sz="4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61393"/>
            <a:ext cx="35274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8356" y="1484784"/>
            <a:ext cx="85072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– главный </a:t>
            </a:r>
            <a:r>
              <a:rPr lang="ru-RU" sz="4400" b="1" dirty="0" smtClean="0">
                <a:solidFill>
                  <a:schemeClr val="bg1"/>
                </a:solidFill>
              </a:rPr>
              <a:t>ресурс </a:t>
            </a:r>
            <a:r>
              <a:rPr lang="ru-RU" sz="4400" b="1" dirty="0">
                <a:solidFill>
                  <a:schemeClr val="bg1"/>
                </a:solidFill>
              </a:rPr>
              <a:t>инклюзивного образования </a:t>
            </a:r>
            <a:r>
              <a:rPr lang="ru-RU" sz="4400" b="1" dirty="0" smtClean="0">
                <a:solidFill>
                  <a:schemeClr val="bg1"/>
                </a:solidFill>
              </a:rPr>
              <a:t>– это Педагоги 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800" y="188640"/>
            <a:ext cx="8950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Работа с педагогическим  коллективом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40509857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Валентина психолог\овз и инклюзия\конференция инклюзия осень 2017\0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2" t="10746" r="26269" b="1900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615093"/>
      </p:ext>
    </p:extLst>
  </p:cSld>
  <p:clrMapOvr>
    <a:masterClrMapping/>
  </p:clrMapOvr>
  <p:transition advClick="0" advTm="5000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алентина психолог\овз и инклюзия\конференция инклюзия осень 2017\0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5" t="16916" r="26829" b="124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13633"/>
      </p:ext>
    </p:extLst>
  </p:cSld>
  <p:clrMapOvr>
    <a:masterClrMapping/>
  </p:clrMapOvr>
  <p:transition advClick="0" advTm="5000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57200" y="2204864"/>
            <a:ext cx="8229600" cy="46195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endParaRPr lang="ru-RU" sz="4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0384" y="5013176"/>
            <a:ext cx="8003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Взаимное принятие, понимание, уважение, поддержка, взаимопомощь,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согласованные </a:t>
            </a:r>
            <a:r>
              <a:rPr lang="ru-RU" sz="2800" b="1" dirty="0">
                <a:solidFill>
                  <a:schemeClr val="bg1"/>
                </a:solidFill>
              </a:rPr>
              <a:t>действия,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установленные </a:t>
            </a:r>
            <a:r>
              <a:rPr lang="ru-RU" sz="2800" b="1" dirty="0">
                <a:solidFill>
                  <a:schemeClr val="bg1"/>
                </a:solidFill>
              </a:rPr>
              <a:t>договоренности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03471"/>
            <a:ext cx="4680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/>
              <a:t>Когда люди объединяются </a:t>
            </a:r>
            <a:endParaRPr lang="ru-RU" sz="4800" i="1" dirty="0" smtClean="0"/>
          </a:p>
          <a:p>
            <a:r>
              <a:rPr lang="ru-RU" sz="4800" i="1" dirty="0" smtClean="0"/>
              <a:t>– </a:t>
            </a:r>
            <a:r>
              <a:rPr lang="ru-RU" sz="4800" i="1" dirty="0"/>
              <a:t>они могут гораздо больше</a:t>
            </a:r>
          </a:p>
        </p:txBody>
      </p:sp>
      <p:pic>
        <p:nvPicPr>
          <p:cNvPr id="6" name="Содержимое 3" descr="сотрудничество 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1995938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" y="404664"/>
            <a:ext cx="73551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Взаимодействие неизбежно:</a:t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400" b="1" dirty="0">
                <a:solidFill>
                  <a:srgbClr val="C00000"/>
                </a:solidFill>
              </a:rPr>
              <a:t>сотрудничество семьи и </a:t>
            </a:r>
            <a:r>
              <a:rPr lang="ru-RU" sz="4400" b="1" dirty="0" smtClean="0">
                <a:solidFill>
                  <a:srgbClr val="C00000"/>
                </a:solidFill>
              </a:rPr>
              <a:t>ДОУ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34235911"/>
      </p:ext>
    </p:extLst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586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Психологическая служба  МКДОУ №451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Семья определяет судьбу особого ребёнка:</vt:lpstr>
      <vt:lpstr>Социопедагогическая проблема!!!</vt:lpstr>
      <vt:lpstr>Причины проблем в семье: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в образовании должен выступать гарантией конституционного права российского гражданина, права любого человека на качественное образование.</dc:title>
  <dc:creator>user</dc:creator>
  <cp:lastModifiedBy>1</cp:lastModifiedBy>
  <cp:revision>128</cp:revision>
  <dcterms:created xsi:type="dcterms:W3CDTF">2015-10-20T03:34:31Z</dcterms:created>
  <dcterms:modified xsi:type="dcterms:W3CDTF">2018-12-04T08:02:42Z</dcterms:modified>
</cp:coreProperties>
</file>