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6" r:id="rId3"/>
    <p:sldId id="287" r:id="rId4"/>
    <p:sldId id="262" r:id="rId5"/>
    <p:sldId id="285" r:id="rId6"/>
    <p:sldId id="283" r:id="rId7"/>
    <p:sldId id="282" r:id="rId8"/>
    <p:sldId id="265" r:id="rId9"/>
    <p:sldId id="266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8" r:id="rId21"/>
    <p:sldId id="279" r:id="rId22"/>
    <p:sldId id="281" r:id="rId23"/>
    <p:sldId id="275" r:id="rId24"/>
    <p:sldId id="28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829761"/>
          </a:xfrm>
        </p:spPr>
        <p:txBody>
          <a:bodyPr/>
          <a:lstStyle/>
          <a:p>
            <a:r>
              <a:rPr lang="ru-RU" dirty="0" smtClean="0"/>
              <a:t>Как помочь ребёнку стать успешным?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772400" cy="295232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Проблемы современных родителей</a:t>
            </a:r>
          </a:p>
          <a:p>
            <a:endParaRPr lang="ru-RU" sz="3200" b="1" dirty="0"/>
          </a:p>
          <a:p>
            <a:r>
              <a:rPr lang="ru-RU" sz="3200" b="1" dirty="0" smtClean="0"/>
              <a:t>  </a:t>
            </a:r>
          </a:p>
          <a:p>
            <a:r>
              <a:rPr lang="ru-RU" sz="3200" b="1" dirty="0"/>
              <a:t>п</a:t>
            </a:r>
            <a:r>
              <a:rPr lang="ru-RU" sz="3200" b="1" dirty="0" smtClean="0"/>
              <a:t>едагог-психолог </a:t>
            </a:r>
          </a:p>
          <a:p>
            <a:r>
              <a:rPr lang="ru-RU" sz="3200" b="1" dirty="0" err="1" smtClean="0"/>
              <a:t>Кель</a:t>
            </a:r>
            <a:r>
              <a:rPr lang="ru-RU" sz="3200" b="1" dirty="0" smtClean="0"/>
              <a:t> Валентина Николаевна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4991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Большинство современных родителей характеризует такое качество, как </a:t>
            </a:r>
            <a:r>
              <a:rPr lang="ru-RU" sz="2600" dirty="0" err="1" smtClean="0">
                <a:solidFill>
                  <a:srgbClr val="FF0000"/>
                </a:solidFill>
              </a:rPr>
              <a:t>детоцентрированность</a:t>
            </a:r>
            <a:r>
              <a:rPr lang="ru-RU" sz="2600" dirty="0" smtClean="0">
                <a:solidFill>
                  <a:srgbClr val="FF0000"/>
                </a:solidFill>
              </a:rPr>
              <a:t>: </a:t>
            </a:r>
            <a:r>
              <a:rPr lang="ru-RU" sz="2600" dirty="0" smtClean="0"/>
              <a:t>родители фокусируют свою жизнь на детях, оставляя свои интересы и потребности на периферии своего внимания.</a:t>
            </a:r>
          </a:p>
          <a:p>
            <a:r>
              <a:rPr lang="ru-RU" sz="2600" dirty="0" smtClean="0"/>
              <a:t>Если вы не хотите для детей такой жизни, как у вас, тогда исправляйте себя и свою жизнь. «Сделайтесь» счастливым человеком, тогда ваши дети тоже будут счастливы.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Ваш ребёнок – </a:t>
            </a:r>
            <a:br>
              <a:rPr lang="ru-RU" dirty="0" smtClean="0"/>
            </a:br>
            <a:r>
              <a:rPr lang="ru-RU" dirty="0" smtClean="0"/>
              <a:t>зеркало вашей семьи.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 smtClean="0"/>
              <a:t>Мы не можем прожить за детей их жизнь и не можем уберечь их от ошибок. Свои ошибки они всё равно должны будут сделать сами. А если мы пытаемся их излишне страховать, то лишаем возможности получить свой собственный опыт, не даём им взрослеть и реализовывать свой потенциал. </a:t>
            </a:r>
          </a:p>
          <a:p>
            <a:pPr marL="109728" indent="0">
              <a:buNone/>
            </a:pPr>
            <a:r>
              <a:rPr lang="ru-RU" sz="2000" dirty="0" smtClean="0"/>
              <a:t>Мы делаем их безынициативными, инфантильными, не умеющими понять, чего они хотят, не имеющие своего мнения и своей жизненной позиции.</a:t>
            </a:r>
          </a:p>
          <a:p>
            <a:pPr marL="109728" indent="0" algn="ctr">
              <a:buNone/>
            </a:pPr>
            <a:endParaRPr lang="ru-RU" sz="2000" dirty="0" smtClean="0"/>
          </a:p>
          <a:p>
            <a:pPr marL="109728" indent="0" algn="ctr">
              <a:buNone/>
            </a:pPr>
            <a:r>
              <a:rPr lang="ru-RU" sz="2000" dirty="0" smtClean="0"/>
              <a:t>ПОЭТОМУ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Ищите </a:t>
            </a:r>
            <a:r>
              <a:rPr lang="ru-RU" sz="2400" dirty="0" smtClean="0">
                <a:solidFill>
                  <a:srgbClr val="FF0000"/>
                </a:solidFill>
              </a:rPr>
              <a:t>свои</a:t>
            </a:r>
            <a:r>
              <a:rPr lang="ru-RU" sz="2400" dirty="0" smtClean="0"/>
              <a:t> собственные интересы и смыслы.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Ищите то, что сделает</a:t>
            </a:r>
            <a:r>
              <a:rPr lang="ru-RU" sz="2400" dirty="0" smtClean="0">
                <a:solidFill>
                  <a:srgbClr val="FF0000"/>
                </a:solidFill>
              </a:rPr>
              <a:t> вас счастливее</a:t>
            </a:r>
            <a:r>
              <a:rPr lang="ru-RU" sz="2400" dirty="0" smtClean="0"/>
              <a:t>, потому что детям нужны счастливые родители.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Живите прежде всего </a:t>
            </a:r>
            <a:r>
              <a:rPr lang="ru-RU" sz="2400" dirty="0" smtClean="0">
                <a:solidFill>
                  <a:srgbClr val="FF0000"/>
                </a:solidFill>
              </a:rPr>
              <a:t>для себя </a:t>
            </a:r>
            <a:r>
              <a:rPr lang="ru-RU" sz="2400" dirty="0" smtClean="0"/>
              <a:t>и только потом для детей.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3678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№1: </a:t>
            </a:r>
            <a:r>
              <a:rPr lang="ru-RU" dirty="0" smtClean="0"/>
              <a:t>Не требуйте от себя слишком многого.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Не надо ломать и переделывать себя. Вы с ребёнком своим живёте, вы его растите, вы его знаете, вы его любите, он рядом. В самом главном всё уже хорошо. А проблемы будете решать по мере их возникновения, без паники и страха совершить непоправимую ошибку.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Как же найти </a:t>
            </a:r>
            <a:r>
              <a:rPr lang="ru-RU" sz="3200" dirty="0" smtClean="0">
                <a:solidFill>
                  <a:schemeClr val="accent2"/>
                </a:solidFill>
              </a:rPr>
              <a:t>разумный баланс </a:t>
            </a:r>
            <a:r>
              <a:rPr lang="ru-RU" sz="3200" dirty="0" smtClean="0"/>
              <a:t>между любовью к ребёнку и любовью к самому себе?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3794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 dirty="0" smtClean="0">
                <a:solidFill>
                  <a:schemeClr val="accent2"/>
                </a:solidFill>
              </a:rPr>
              <a:t>Правило №2: </a:t>
            </a:r>
            <a:r>
              <a:rPr lang="ru-RU" sz="3200" dirty="0" smtClean="0"/>
              <a:t>Не воспринимайте ребёнка как объект борьбы.</a:t>
            </a:r>
          </a:p>
          <a:p>
            <a:pPr marL="109728" indent="0">
              <a:buNone/>
            </a:pPr>
            <a:endParaRPr lang="ru-RU" sz="3200" dirty="0" smtClean="0"/>
          </a:p>
          <a:p>
            <a:pPr marL="109728" indent="0">
              <a:buNone/>
            </a:pPr>
            <a:r>
              <a:rPr lang="ru-RU" sz="3200" dirty="0" smtClean="0"/>
              <a:t>Реже воюйте с ребёнком. Он готов любить вас всем сердцем. А если чувствуете, что увязли в борьбе, самое время – перелезть через баррикаду и встать рядом с ребёнком.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9878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№3:</a:t>
            </a:r>
            <a:r>
              <a:rPr lang="ru-RU" dirty="0" smtClean="0"/>
              <a:t> Не устанавливайте «железобетонные» принципы.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Когда мы не уверены в себе, не уверены, что справимся с ситуацией, мы </a:t>
            </a:r>
            <a:r>
              <a:rPr lang="ru-RU" dirty="0" err="1" smtClean="0"/>
              <a:t>устанавлмваем</a:t>
            </a:r>
            <a:r>
              <a:rPr lang="ru-RU" dirty="0" smtClean="0"/>
              <a:t> жёсткие правила: шаг влево, шаг вправо-расстрел.</a:t>
            </a:r>
          </a:p>
          <a:p>
            <a:pPr marL="109728" indent="0">
              <a:buNone/>
            </a:pPr>
            <a:r>
              <a:rPr lang="ru-RU" dirty="0" smtClean="0"/>
              <a:t>Надо больше прислушиваться к себе, быть больше в контакте с собой, не стараться следовать жёстким рецептам, а отталкиваться от ситуации, и тогда можно почувствовать себя более комфортно в </a:t>
            </a:r>
            <a:r>
              <a:rPr lang="ru-RU" dirty="0" err="1" smtClean="0"/>
              <a:t>родительстве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6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 dirty="0" smtClean="0">
                <a:solidFill>
                  <a:schemeClr val="accent2"/>
                </a:solidFill>
              </a:rPr>
              <a:t>Правило №4:</a:t>
            </a:r>
            <a:r>
              <a:rPr lang="ru-RU" sz="3200" dirty="0" smtClean="0"/>
              <a:t> не подчиняйте ребёнка своим ожиданиям.</a:t>
            </a:r>
          </a:p>
          <a:p>
            <a:pPr marL="109728" indent="0">
              <a:buNone/>
            </a:pPr>
            <a:endParaRPr lang="ru-RU" sz="3200" dirty="0"/>
          </a:p>
          <a:p>
            <a:pPr marL="109728" indent="0">
              <a:buNone/>
            </a:pPr>
            <a:r>
              <a:rPr lang="ru-RU" sz="3200" dirty="0" smtClean="0"/>
              <a:t>Дети в любом возрасте прекрасно чувствуют и чётко вычисляют ту сферу, которую мы в них не принимаем.</a:t>
            </a:r>
          </a:p>
          <a:p>
            <a:pPr marL="109728" indent="0">
              <a:buNone/>
            </a:pPr>
            <a:r>
              <a:rPr lang="ru-RU" sz="3200" dirty="0" smtClean="0"/>
              <a:t>И с большой вероятностью именно то, что вы в ребёнке не принимаете, он вам и выдаст.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5395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04867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№5: </a:t>
            </a:r>
            <a:r>
              <a:rPr lang="ru-RU" dirty="0" smtClean="0"/>
              <a:t>Не реализуйте за счёт детей свои мечты.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№6: </a:t>
            </a:r>
            <a:r>
              <a:rPr lang="ru-RU" dirty="0" smtClean="0"/>
              <a:t>Не лишайте ребёнка права чего-то не хотеть.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№7: </a:t>
            </a:r>
            <a:r>
              <a:rPr lang="ru-RU" dirty="0" smtClean="0"/>
              <a:t>Не стыдите ребёнка, если он ничего не хочет. Отказ от всех притязаний и желаний – это крайняя форма протеста для ребёнка. Так проявляется его отказ жить по вашим правилам. Когда вы пытаетесь его поднять с дивана, вы-активное начало, вы-источник всех мотиваций, желаний, решений. Чем больше вы вокруг него прыгаете, тем больше он закрывается. Нужно просто отойти, сказать: «это твоя жизнь, ты живёшь её, как хочешь, если что-кричи».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4000" dirty="0" smtClean="0">
                <a:solidFill>
                  <a:schemeClr val="accent2"/>
                </a:solidFill>
              </a:rPr>
              <a:t>Правило №8: </a:t>
            </a:r>
            <a:r>
              <a:rPr lang="ru-RU" sz="4000" dirty="0" smtClean="0"/>
              <a:t>Помните: опыт принятия себя – самое лучшее, что мы можем дать детям, так как они – великие подражатели.</a:t>
            </a:r>
          </a:p>
          <a:p>
            <a:pPr marL="109728" indent="0">
              <a:buNone/>
            </a:pPr>
            <a:endParaRPr lang="ru-RU" dirty="0"/>
          </a:p>
          <a:p>
            <a:pPr marL="109728" indent="0" algn="ctr">
              <a:buNone/>
            </a:pPr>
            <a:endParaRPr lang="ru-RU" sz="5400" dirty="0" smtClean="0"/>
          </a:p>
          <a:p>
            <a:pPr marL="109728" indent="0" algn="ctr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95556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Топ-6 устаревших идей, которые мы до сих пор внедряем в головы детей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Идея №1 </a:t>
            </a:r>
            <a:r>
              <a:rPr lang="ru-RU" sz="2400" b="1" dirty="0"/>
              <a:t>Х</a:t>
            </a:r>
            <a:r>
              <a:rPr lang="ru-RU" sz="2400" b="1" dirty="0" smtClean="0"/>
              <a:t>орошо иметь на всю жизнь надёжную профессию.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Идея №2 </a:t>
            </a:r>
            <a:r>
              <a:rPr lang="ru-RU" sz="2400" b="1" dirty="0" smtClean="0"/>
              <a:t>Нужно копить деньги. </a:t>
            </a:r>
          </a:p>
          <a:p>
            <a:pPr marL="109728" indent="0">
              <a:buNone/>
            </a:pPr>
            <a:r>
              <a:rPr lang="ru-RU" sz="2400" dirty="0" smtClean="0"/>
              <a:t>В современном мире чаще просто поменять какую-то вещь, чем трястись над тем, чтобы ее не порвать и не испачкать.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Как родители поколения </a:t>
            </a:r>
            <a:r>
              <a:rPr lang="en-US" sz="3200" dirty="0" smtClean="0"/>
              <a:t>X </a:t>
            </a:r>
            <a:r>
              <a:rPr lang="ru-RU" sz="3200" dirty="0" smtClean="0"/>
              <a:t>готовят к  будущему детей поколения </a:t>
            </a:r>
            <a:r>
              <a:rPr lang="en-US" sz="3200" dirty="0" smtClean="0"/>
              <a:t>Z</a:t>
            </a:r>
            <a:r>
              <a:rPr lang="ru-RU" sz="3200" dirty="0" smtClean="0"/>
              <a:t>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4896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472608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Идея №3 </a:t>
            </a:r>
            <a:r>
              <a:rPr lang="ru-RU" sz="2800" b="1" dirty="0" smtClean="0"/>
              <a:t>Нужно копить знания и разбираться буквально во всём. </a:t>
            </a:r>
          </a:p>
          <a:p>
            <a:pPr marL="109728" indent="0">
              <a:buNone/>
            </a:pPr>
            <a:endParaRPr lang="ru-RU" sz="2800" b="1" dirty="0" smtClean="0"/>
          </a:p>
          <a:p>
            <a:pPr marL="109728" indent="0">
              <a:buNone/>
            </a:pPr>
            <a:r>
              <a:rPr lang="ru-RU" sz="2800" dirty="0" smtClean="0"/>
              <a:t>На самом деле в современном мире гораздо эффективней ориентироваться в море информации, уметь её добывать, уметь структурировать, уметь различать достоверную информацию и ложную. Где этому учат? Человек сам научится в интернете.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4371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lnSpcReduction="10000"/>
          </a:bodyPr>
          <a:lstStyle/>
          <a:p>
            <a:pPr marL="274320" lvl="0" indent="-274320" algn="ctr">
              <a:spcBef>
                <a:spcPts val="0"/>
              </a:spcBef>
              <a:buClr>
                <a:srgbClr val="F3BF45"/>
              </a:buClr>
              <a:buSzTx/>
              <a:buNone/>
              <a:defRPr/>
            </a:pP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клуб «</a:t>
            </a:r>
            <a:r>
              <a:rPr lang="ru-RU" sz="4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</a:t>
            </a: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– эффективная форма сотрудничества педагогов детского сада и родителей.</a:t>
            </a:r>
          </a:p>
          <a:p>
            <a:pPr marL="274320" lvl="0" indent="-274320">
              <a:spcBef>
                <a:spcPts val="0"/>
              </a:spcBef>
              <a:buClr>
                <a:srgbClr val="F3BF45"/>
              </a:buClr>
              <a:buSzTx/>
              <a:buNone/>
              <a:defRPr/>
            </a:pPr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274320" lvl="0" indent="-274320">
              <a:spcBef>
                <a:spcPts val="0"/>
              </a:spcBef>
              <a:buClr>
                <a:srgbClr val="F3BF45"/>
              </a:buClr>
              <a:buSzTx/>
              <a:buNone/>
              <a:defRPr/>
            </a:pPr>
            <a:endParaRPr lang="ru-RU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0" indent="-274320" algn="ctr">
              <a:spcBef>
                <a:spcPts val="0"/>
              </a:spcBef>
              <a:buClr>
                <a:srgbClr val="F3BF45"/>
              </a:buClr>
              <a:buSzTx/>
              <a:buNone/>
              <a:defRPr/>
            </a:pPr>
            <a:r>
              <a:rPr lang="ru-RU" sz="4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Клуб – форма объединения людей с целью  общения.</a:t>
            </a:r>
          </a:p>
          <a:p>
            <a:endParaRPr lang="ru-RU" dirty="0"/>
          </a:p>
        </p:txBody>
      </p:sp>
      <p:pic>
        <p:nvPicPr>
          <p:cNvPr id="4" name="Picture 2" descr="C:\Users\1\Desktop\детсад 451\выступление для педагогов\картинки разные\psih-ped_soprovozhdeni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3707904" y="3068960"/>
            <a:ext cx="1944216" cy="1337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89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326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Идея №4 </a:t>
            </a:r>
            <a:r>
              <a:rPr lang="ru-RU" b="1" dirty="0" smtClean="0"/>
              <a:t>Нужно ВСЁ делать хорошо, качественно.</a:t>
            </a:r>
          </a:p>
          <a:p>
            <a:pPr marL="109728" indent="0">
              <a:buNone/>
            </a:pPr>
            <a:endParaRPr lang="ru-RU" b="1" dirty="0" smtClean="0"/>
          </a:p>
          <a:p>
            <a:pPr marL="109728" indent="0">
              <a:buNone/>
            </a:pPr>
            <a:r>
              <a:rPr lang="ru-RU" dirty="0" smtClean="0"/>
              <a:t>Задача в современном мире, наоборот, прямо противоположная – уметь ловко и быстро определять, что мы делаем максимально хорошо, что мы делаем приемлемо, а что мы делаем тяп-ляп.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Главное научиться ранжировать задачи: что нужно делать на совесть, что нужно делать на уровне сойдёт, что нужно делать, лишь бы поставить галочку.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19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619268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Идея №5</a:t>
            </a:r>
            <a:r>
              <a:rPr lang="ru-RU" sz="2600" dirty="0" smtClean="0"/>
              <a:t> </a:t>
            </a:r>
            <a:r>
              <a:rPr lang="ru-RU" sz="2600" b="1" dirty="0" smtClean="0"/>
              <a:t>Нужно стараться, чтобы усердием добиться успеха.</a:t>
            </a:r>
            <a:endParaRPr lang="ru-RU" sz="2600" dirty="0"/>
          </a:p>
          <a:p>
            <a:pPr marL="109728" indent="0">
              <a:buNone/>
            </a:pPr>
            <a:r>
              <a:rPr lang="ru-RU" sz="2600" dirty="0" smtClean="0"/>
              <a:t>В современном мире усердность вовсе не равна успеху, а мы продолжаем требовать от них усидчивости и усердности как главных качеств. Если мы требуем от ребёнка всё делать качественно, у него не будет шанса стать в чём-то лучшим.</a:t>
            </a:r>
          </a:p>
          <a:p>
            <a:pPr marL="109728" indent="0">
              <a:buNone/>
            </a:pPr>
            <a:endParaRPr lang="ru-RU" sz="2600" dirty="0" smtClean="0"/>
          </a:p>
          <a:p>
            <a:pPr marL="109728" lvl="0" indent="0">
              <a:buClr>
                <a:srgbClr val="2DA2BF"/>
              </a:buClr>
              <a:buNone/>
            </a:pPr>
            <a:r>
              <a:rPr lang="ru-RU" sz="2600" dirty="0">
                <a:solidFill>
                  <a:srgbClr val="FF0000"/>
                </a:solidFill>
              </a:rPr>
              <a:t>Идея №6</a:t>
            </a:r>
            <a:r>
              <a:rPr lang="ru-RU" sz="2600" dirty="0">
                <a:solidFill>
                  <a:prstClr val="black"/>
                </a:solidFill>
              </a:rPr>
              <a:t> </a:t>
            </a:r>
            <a:r>
              <a:rPr lang="ru-RU" sz="2600" b="1" dirty="0">
                <a:solidFill>
                  <a:prstClr val="black"/>
                </a:solidFill>
              </a:rPr>
              <a:t>Правильное направление – это развитие вверх по карьерной лестнице.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ru-RU" sz="2600" dirty="0">
                <a:solidFill>
                  <a:prstClr val="black"/>
                </a:solidFill>
              </a:rPr>
              <a:t>Что мы видим в современном мире? Снова появилась горизонтальная карьера, где на одной и той же должности расширяется круг задач.</a:t>
            </a:r>
          </a:p>
          <a:p>
            <a:pPr marL="109728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4460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4800" dirty="0" smtClean="0"/>
              <a:t>Это четыре </a:t>
            </a:r>
            <a:r>
              <a:rPr lang="ru-RU" sz="4800" dirty="0" smtClean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800" dirty="0" smtClean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оммуникация,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800" dirty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ооперация,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800" dirty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реативность,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800" dirty="0" smtClean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ритическое мышление.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Какие </a:t>
            </a:r>
            <a:r>
              <a:rPr lang="ru-RU" dirty="0" smtClean="0">
                <a:solidFill>
                  <a:srgbClr val="FF0000"/>
                </a:solidFill>
              </a:rPr>
              <a:t>качества</a:t>
            </a:r>
            <a:r>
              <a:rPr lang="ru-RU" dirty="0" smtClean="0"/>
              <a:t> нужны детям в будущем?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16632"/>
            <a:ext cx="8229600" cy="6432632"/>
          </a:xfrm>
        </p:spPr>
        <p:txBody>
          <a:bodyPr>
            <a:normAutofit fontScale="85000" lnSpcReduction="10000"/>
          </a:bodyPr>
          <a:lstStyle/>
          <a:p>
            <a:pPr marL="109728" indent="0" algn="ctr">
              <a:buNone/>
            </a:pPr>
            <a:r>
              <a:rPr lang="ru-RU" sz="28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Самые ценные вещи, </a:t>
            </a:r>
          </a:p>
          <a:p>
            <a:pPr marL="109728" indent="0" algn="ctr">
              <a:buNone/>
            </a:pPr>
            <a:r>
              <a:rPr lang="ru-RU" sz="28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которые родители могут дать детям: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Фундаментальные жизненные ценности.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Уверенность в себе и доверие к самому себе.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Родительскую поддержку.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Свободу выбора, самостоятельность.</a:t>
            </a:r>
          </a:p>
          <a:p>
            <a:endParaRPr lang="ru-RU" sz="2400" dirty="0"/>
          </a:p>
          <a:p>
            <a:pPr marL="109728" indent="0" algn="ctr">
              <a:buNone/>
            </a:pPr>
            <a:r>
              <a:rPr lang="ru-RU" sz="2800" dirty="0">
                <a:solidFill>
                  <a:schemeClr val="accent2"/>
                </a:solidFill>
                <a:latin typeface="Arial Black" panose="020B0A04020102020204" pitchFamily="34" charset="0"/>
              </a:rPr>
              <a:t>Знайте: идеальных родителей не бывает</a:t>
            </a:r>
            <a:r>
              <a:rPr lang="ru-RU" sz="28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.</a:t>
            </a:r>
            <a:endParaRPr lang="ru-RU" sz="2800" dirty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 marL="109728" indent="0">
              <a:buNone/>
            </a:pPr>
            <a:r>
              <a:rPr lang="ru-RU" sz="3300" dirty="0"/>
              <a:t>Все в чём-то совершают ошибки, не надо </a:t>
            </a:r>
            <a:r>
              <a:rPr lang="ru-RU" sz="3300" dirty="0" smtClean="0"/>
              <a:t>постоянно винить себя в том, что вы плохая мать или никчёмный отец – это только увеличит вашу неуверенность в себе и не позволит принять в нужный момент верное решение. Главное – стремление не переставать учиться грамотному </a:t>
            </a:r>
            <a:r>
              <a:rPr lang="ru-RU" sz="3300" dirty="0" err="1" smtClean="0"/>
              <a:t>родительству</a:t>
            </a:r>
            <a:r>
              <a:rPr lang="ru-RU" sz="3300" dirty="0" smtClean="0"/>
              <a:t>, сотрудничать с педагогами и другими школьными специалистами.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57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«</a:t>
            </a:r>
            <a:r>
              <a:rPr lang="ru-RU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Неожиданным для меня сегодня стало…»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«Я и раньше знал, то, что…»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«Вот теперь я…»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«Самым полезным для меня сегодня было…»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59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Валентина психолог\памятки буклеты картинки\картинки\ру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53097" y="1976212"/>
            <a:ext cx="4390304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latin typeface="Comic Sans MS" panose="030F0702030302020204" pitchFamily="66" charset="0"/>
              </a:rPr>
              <a:t>Правила </a:t>
            </a:r>
          </a:p>
          <a:p>
            <a:pPr algn="ctr"/>
            <a:r>
              <a:rPr lang="ru-RU" sz="3200" dirty="0" smtClean="0">
                <a:latin typeface="Comic Sans MS" panose="030F0702030302020204" pitchFamily="66" charset="0"/>
              </a:rPr>
              <a:t>родительского клуба</a:t>
            </a:r>
          </a:p>
          <a:p>
            <a:r>
              <a:rPr lang="ru-RU" sz="2400" dirty="0" smtClean="0">
                <a:latin typeface="Arial Black" panose="020B0A04020102020204" pitchFamily="34" charset="0"/>
              </a:rPr>
              <a:t>      Активное участие</a:t>
            </a:r>
          </a:p>
          <a:p>
            <a:r>
              <a:rPr lang="ru-RU" sz="2400" dirty="0" smtClean="0">
                <a:latin typeface="Arial Black" panose="020B0A04020102020204" pitchFamily="34" charset="0"/>
              </a:rPr>
              <a:t>   Конфиденциальность</a:t>
            </a:r>
          </a:p>
          <a:p>
            <a:r>
              <a:rPr lang="ru-RU" sz="2400" dirty="0" smtClean="0">
                <a:latin typeface="Arial Black" panose="020B0A04020102020204" pitchFamily="34" charset="0"/>
              </a:rPr>
              <a:t>           Искренность</a:t>
            </a:r>
          </a:p>
          <a:p>
            <a:r>
              <a:rPr lang="ru-RU" sz="2400" dirty="0" smtClean="0">
                <a:latin typeface="Arial Black" panose="020B0A04020102020204" pitchFamily="34" charset="0"/>
              </a:rPr>
              <a:t>        </a:t>
            </a:r>
            <a:r>
              <a:rPr lang="ru-RU" sz="2400" dirty="0" err="1" smtClean="0">
                <a:latin typeface="Arial Black" panose="020B0A04020102020204" pitchFamily="34" charset="0"/>
              </a:rPr>
              <a:t>Безоценочность</a:t>
            </a:r>
            <a:endParaRPr lang="ru-RU" sz="2400" dirty="0" smtClean="0">
              <a:latin typeface="Arial Black" panose="020B0A04020102020204" pitchFamily="34" charset="0"/>
            </a:endParaRPr>
          </a:p>
          <a:p>
            <a:r>
              <a:rPr lang="ru-RU" sz="2400" dirty="0" smtClean="0">
                <a:latin typeface="Arial Black" panose="020B0A04020102020204" pitchFamily="34" charset="0"/>
              </a:rPr>
              <a:t>             Уважение</a:t>
            </a:r>
          </a:p>
          <a:p>
            <a:r>
              <a:rPr lang="ru-RU" sz="2400" dirty="0" smtClean="0">
                <a:latin typeface="Arial Black" panose="020B0A04020102020204" pitchFamily="34" charset="0"/>
              </a:rPr>
              <a:t>         Здесь и сейчас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654986"/>
            <a:ext cx="8229600" cy="2218251"/>
          </a:xfrm>
        </p:spPr>
        <p:txBody>
          <a:bodyPr>
            <a:normAutofit/>
          </a:bodyPr>
          <a:lstStyle/>
          <a:p>
            <a:endParaRPr lang="ru-RU" sz="1600" dirty="0" smtClean="0"/>
          </a:p>
          <a:p>
            <a:r>
              <a:rPr lang="ru-RU" sz="2000" dirty="0" smtClean="0"/>
              <a:t>Из этой специфики вытекают дальнейшие психологические особенности этого цифрового поколения: меньше человеческой коммуникации, больше техногенной.</a:t>
            </a:r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3600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900" dirty="0">
                <a:solidFill>
                  <a:srgbClr val="FF0000"/>
                </a:solidFill>
              </a:rPr>
              <a:t>В современной </a:t>
            </a:r>
            <a:r>
              <a:rPr lang="ru-RU" sz="1900" dirty="0" smtClean="0">
                <a:solidFill>
                  <a:srgbClr val="FF0000"/>
                </a:solidFill>
              </a:rPr>
              <a:t>мире среди детей специалисты выделяют:</a:t>
            </a:r>
            <a:r>
              <a:rPr lang="ru-RU" sz="1900" dirty="0">
                <a:solidFill>
                  <a:srgbClr val="FF0000"/>
                </a:solidFill>
              </a:rPr>
              <a:t/>
            </a:r>
            <a:br>
              <a:rPr lang="ru-RU" sz="1900" dirty="0">
                <a:solidFill>
                  <a:srgbClr val="FF0000"/>
                </a:solidFill>
              </a:rPr>
            </a:br>
            <a:r>
              <a:rPr lang="ru-RU" sz="2200" dirty="0">
                <a:solidFill>
                  <a:srgbClr val="FF0000"/>
                </a:solidFill>
              </a:rPr>
              <a:t>поколение миллениум или </a:t>
            </a:r>
            <a:r>
              <a:rPr lang="en-US" sz="2200" dirty="0">
                <a:solidFill>
                  <a:srgbClr val="FF0000"/>
                </a:solidFill>
              </a:rPr>
              <a:t>Y – </a:t>
            </a:r>
            <a:r>
              <a:rPr lang="ru-RU" sz="2200" dirty="0">
                <a:solidFill>
                  <a:srgbClr val="FF0000"/>
                </a:solidFill>
              </a:rPr>
              <a:t>это ученики 9,10, 11 классов</a:t>
            </a:r>
            <a:br>
              <a:rPr lang="ru-RU" sz="2200" dirty="0">
                <a:solidFill>
                  <a:srgbClr val="FF0000"/>
                </a:solidFill>
              </a:rPr>
            </a:br>
            <a:r>
              <a:rPr lang="ru-RU" sz="2200" dirty="0">
                <a:solidFill>
                  <a:srgbClr val="FF0000"/>
                </a:solidFill>
              </a:rPr>
              <a:t>поколение </a:t>
            </a:r>
            <a:r>
              <a:rPr lang="en-US" sz="2200" dirty="0">
                <a:solidFill>
                  <a:srgbClr val="FF0000"/>
                </a:solidFill>
              </a:rPr>
              <a:t>Z – </a:t>
            </a:r>
            <a:r>
              <a:rPr lang="ru-RU" sz="2200" dirty="0">
                <a:solidFill>
                  <a:srgbClr val="FF0000"/>
                </a:solidFill>
              </a:rPr>
              <a:t>это </a:t>
            </a:r>
            <a:r>
              <a:rPr lang="ru-RU" sz="2200" dirty="0" smtClean="0">
                <a:solidFill>
                  <a:srgbClr val="FF0000"/>
                </a:solidFill>
              </a:rPr>
              <a:t>дошкольники и ученики </a:t>
            </a:r>
            <a:r>
              <a:rPr lang="ru-RU" sz="2200" dirty="0">
                <a:solidFill>
                  <a:srgbClr val="FF0000"/>
                </a:solidFill>
              </a:rPr>
              <a:t>с 1 по 8 классов </a:t>
            </a:r>
            <a:r>
              <a:rPr lang="ru-RU" sz="2200" dirty="0" smtClean="0">
                <a:solidFill>
                  <a:srgbClr val="FF0000"/>
                </a:solidFill>
              </a:rPr>
              <a:t/>
            </a:r>
            <a:br>
              <a:rPr lang="ru-RU" sz="2200" dirty="0" smtClean="0">
                <a:solidFill>
                  <a:srgbClr val="FF0000"/>
                </a:solidFill>
              </a:rPr>
            </a:br>
            <a:r>
              <a:rPr lang="ru-RU" sz="2400" dirty="0" smtClean="0"/>
              <a:t>У нас сейчас дети часто разбираются в чём-то лучше, чем взрослые. Никогда в истории человечества такого не было, а сейчас это норма</a:t>
            </a:r>
            <a:r>
              <a:rPr lang="ru-RU" sz="2400" dirty="0"/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Принцип </a:t>
            </a:r>
            <a:r>
              <a:rPr lang="ru-RU" sz="2400" dirty="0"/>
              <a:t>«Яйца курицу не учат» уступает место пониманию, что родители не только учат детей, но и сами учатся у них и вместе с ними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Формирует </a:t>
            </a:r>
            <a:r>
              <a:rPr lang="ru-RU" sz="2400" dirty="0"/>
              <a:t>и будет дальше формировать взгляды современного цифрового поколения</a:t>
            </a:r>
            <a:r>
              <a:rPr lang="en-US" sz="2400" dirty="0"/>
              <a:t> </a:t>
            </a:r>
            <a:r>
              <a:rPr lang="ru-RU" sz="2400" dirty="0"/>
              <a:t> во многом </a:t>
            </a:r>
            <a:r>
              <a:rPr lang="ru-RU" sz="2400" u="sng" dirty="0"/>
              <a:t>Интернет.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smtClean="0"/>
              <a:t>  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7256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Положительные черты: </a:t>
            </a:r>
            <a:r>
              <a:rPr lang="ru-RU" sz="2000" dirty="0" smtClean="0"/>
              <a:t>у всей популяции современных детей повышается уровень интеллекта. Увеличивается категория одарённых детей. Среди них и дети с особым развитым мышлением, и дети, способные влиять на других людей (лидеры), и дети – «золотые руки», и дети, представляющие мир в образах (художественно одарённые дети), и дети, обладающие двигательным талантом (спортсмены).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Неблагоприятные тенденции: </a:t>
            </a:r>
            <a:r>
              <a:rPr lang="ru-RU" sz="2000" dirty="0" smtClean="0"/>
              <a:t>рост одиночества, чувства отверженности, низкий уровень коммуникативной компетентности, рост тревожности, углубленной чувством ненужности взрослому миру, опустошённости, растерянности, неверия в себя.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По сравнению с предыдущими поколениями, у современных детей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 еще больше обостряется конфликт отцов и детей</a:t>
            </a:r>
            <a:r>
              <a:rPr lang="ru-RU" sz="2000" dirty="0" smtClean="0"/>
              <a:t>, конфликт мировоззренческий. Традиционная семья сильно изменяется.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781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детсад 451\родители\LVKGG7UeiEk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66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84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/>
          <a:lstStyle/>
          <a:p>
            <a:pPr marL="109728" lvl="0" indent="0">
              <a:buClr>
                <a:srgbClr val="2DA2BF"/>
              </a:buClr>
              <a:buNone/>
            </a:pPr>
            <a:r>
              <a:rPr lang="ru-RU" sz="2500" dirty="0" smtClean="0">
                <a:solidFill>
                  <a:prstClr val="black"/>
                </a:solidFill>
              </a:rPr>
              <a:t>	Для </a:t>
            </a:r>
            <a:r>
              <a:rPr lang="ru-RU" sz="2500" dirty="0">
                <a:solidFill>
                  <a:prstClr val="black"/>
                </a:solidFill>
              </a:rPr>
              <a:t>ребёнка </a:t>
            </a:r>
            <a:r>
              <a:rPr lang="ru-RU" sz="2500" dirty="0">
                <a:solidFill>
                  <a:srgbClr val="FF0000"/>
                </a:solidFill>
              </a:rPr>
              <a:t>семья</a:t>
            </a:r>
            <a:r>
              <a:rPr lang="ru-RU" sz="2500" dirty="0">
                <a:solidFill>
                  <a:prstClr val="black"/>
                </a:solidFill>
              </a:rPr>
              <a:t>- это место, в котором он должен чувствовать себя в полной безопасности, принятым и защищённым. Именно то, что вложили родители до подросткового возраста, сможет его удержать от серьезных проблем в нелегкий период</a:t>
            </a:r>
            <a:r>
              <a:rPr lang="ru-RU" sz="2500" dirty="0" smtClean="0">
                <a:solidFill>
                  <a:prstClr val="black"/>
                </a:solidFill>
              </a:rPr>
              <a:t>.</a:t>
            </a:r>
          </a:p>
          <a:p>
            <a:pPr marL="109728" lvl="0" indent="0">
              <a:buClr>
                <a:srgbClr val="2DA2BF"/>
              </a:buClr>
              <a:buNone/>
            </a:pPr>
            <a:endParaRPr lang="ru-RU" sz="2500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ru-RU" sz="2500" dirty="0" smtClean="0">
                <a:solidFill>
                  <a:prstClr val="black"/>
                </a:solidFill>
              </a:rPr>
              <a:t>	Ценности, которые важны для семьи, ребёнок способен усвоить до 7-10 лет. Потом уже будет поздно. И если в семье были определенные правила и ценности, которые соблюдались всеми членами семьи, тогда и в подростковом возрасте ребенок будет часть из них неуклонно соблюдать.</a:t>
            </a:r>
            <a:endParaRPr lang="ru-RU" sz="25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0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1. Щедрые родители </a:t>
            </a:r>
            <a:r>
              <a:rPr lang="ru-RU" sz="2600" dirty="0"/>
              <a:t>Девиз: Мой ребёнок ни в чём не должен испытывать недостатка! Такие родители подменяют понятие любить понятием купить</a:t>
            </a:r>
            <a:r>
              <a:rPr lang="ru-RU" sz="2600" dirty="0" smtClean="0"/>
              <a:t>.</a:t>
            </a:r>
          </a:p>
          <a:p>
            <a:pPr marL="109728" indent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2. Тревожные родители </a:t>
            </a:r>
            <a:r>
              <a:rPr lang="ru-RU" sz="2600" dirty="0" smtClean="0"/>
              <a:t>Девиз: Без меня ребёнок самостоятельно ничего хорошо сделать не может! Дети вырастают в маменькиных сыночков или папенькиных дочек.</a:t>
            </a:r>
          </a:p>
          <a:p>
            <a:pPr marL="109728" indent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3. Уставшие родители </a:t>
            </a:r>
            <a:r>
              <a:rPr lang="ru-RU" sz="2600" dirty="0" smtClean="0"/>
              <a:t>Девиз: </a:t>
            </a:r>
            <a:r>
              <a:rPr lang="ru-RU" sz="2600" dirty="0" err="1" smtClean="0"/>
              <a:t>Родительство</a:t>
            </a:r>
            <a:r>
              <a:rPr lang="ru-RU" sz="2600" dirty="0" smtClean="0"/>
              <a:t>-тяжкий труд с непредсказуемым результатом! Основное средство воспитания запреты (не лезь, не делай то, не делай это, как ты мне надоел, я от тебя устала). Подростки мстят родителям «позоря семью».</a:t>
            </a:r>
          </a:p>
          <a:p>
            <a:pPr marL="566928" indent="-457200">
              <a:buFont typeface="+mj-lt"/>
              <a:buAutoNum type="arabicPeriod"/>
            </a:pPr>
            <a:endParaRPr lang="ru-RU" sz="2000" dirty="0" smtClean="0"/>
          </a:p>
          <a:p>
            <a:pPr marL="566928" indent="-457200">
              <a:buFont typeface="+mj-lt"/>
              <a:buAutoNum type="arabicPeriod"/>
            </a:pPr>
            <a:endParaRPr lang="ru-RU" sz="2000" dirty="0" smtClean="0"/>
          </a:p>
          <a:p>
            <a:pPr marL="109728" indent="0"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80" y="1341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100" dirty="0"/>
              <a:t>Ваш ребёнок – </a:t>
            </a:r>
            <a:r>
              <a:rPr lang="ru-RU" sz="3100" dirty="0" smtClean="0"/>
              <a:t>зеркало </a:t>
            </a:r>
            <a:r>
              <a:rPr lang="ru-RU" sz="3100" dirty="0"/>
              <a:t>вашей семьи</a:t>
            </a:r>
            <a:r>
              <a:rPr lang="ru-RU" sz="3100" dirty="0" smtClean="0"/>
              <a:t>.</a:t>
            </a:r>
            <a:br>
              <a:rPr lang="ru-RU" sz="3100" dirty="0" smtClean="0"/>
            </a:br>
            <a:r>
              <a:rPr lang="ru-RU" sz="2700" dirty="0" smtClean="0"/>
              <a:t>6 типов родителей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9519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4721" y="188640"/>
            <a:ext cx="8964488" cy="4525963"/>
          </a:xfrm>
        </p:spPr>
        <p:txBody>
          <a:bodyPr>
            <a:normAutofit fontScale="25000" lnSpcReduction="20000"/>
          </a:bodyPr>
          <a:lstStyle/>
          <a:p>
            <a:pPr marL="109728" lvl="0" indent="0">
              <a:buClr>
                <a:srgbClr val="2DA2BF"/>
              </a:buClr>
              <a:buNone/>
            </a:pPr>
            <a:r>
              <a:rPr lang="ru-RU" sz="8800" dirty="0" smtClean="0">
                <a:solidFill>
                  <a:srgbClr val="FF0000"/>
                </a:solidFill>
              </a:rPr>
              <a:t>4. Родители-</a:t>
            </a:r>
            <a:r>
              <a:rPr lang="ru-RU" sz="8800" dirty="0" err="1" smtClean="0">
                <a:solidFill>
                  <a:srgbClr val="FF0000"/>
                </a:solidFill>
              </a:rPr>
              <a:t>перфекционисты</a:t>
            </a:r>
            <a:r>
              <a:rPr lang="ru-RU" sz="8800" dirty="0" smtClean="0">
                <a:solidFill>
                  <a:srgbClr val="FF0000"/>
                </a:solidFill>
              </a:rPr>
              <a:t> </a:t>
            </a:r>
            <a:r>
              <a:rPr lang="ru-RU" sz="8800" dirty="0">
                <a:solidFill>
                  <a:prstClr val="black"/>
                </a:solidFill>
              </a:rPr>
              <a:t>Девиз: Ты должен быть лучше всех! Такие родители больших высот не достигли в своей жизни и компенсируют свой полу-успех на детях, стремясь отдать в самое престижное заведение. Ребёнок перегружен в раннем школьном возрасте, что к подростковому возрасту он готов всех послать и вести жизнь крутого </a:t>
            </a:r>
            <a:r>
              <a:rPr lang="ru-RU" sz="8800" dirty="0" err="1">
                <a:solidFill>
                  <a:prstClr val="black"/>
                </a:solidFill>
              </a:rPr>
              <a:t>пофигиста</a:t>
            </a:r>
            <a:r>
              <a:rPr lang="ru-RU" sz="8800" dirty="0">
                <a:solidFill>
                  <a:prstClr val="black"/>
                </a:solidFill>
              </a:rPr>
              <a:t>. Главная опасность: ребёнок ничего не хочет и ничего не делает.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ru-RU" sz="8800" dirty="0" smtClean="0">
                <a:solidFill>
                  <a:srgbClr val="FF0000"/>
                </a:solidFill>
              </a:rPr>
              <a:t>5. Родители-неудачники</a:t>
            </a:r>
            <a:r>
              <a:rPr lang="ru-RU" sz="8800" dirty="0" smtClean="0">
                <a:solidFill>
                  <a:prstClr val="black"/>
                </a:solidFill>
              </a:rPr>
              <a:t> </a:t>
            </a:r>
            <a:r>
              <a:rPr lang="ru-RU" sz="8800" dirty="0">
                <a:solidFill>
                  <a:prstClr val="black"/>
                </a:solidFill>
              </a:rPr>
              <a:t>Девиз: Если мне не довелось самому жить по своей мечте, то уж ребёнок её точно осуществит! Такие  родители многого добились, но осталось какое-то нереализованное желание. На пути к осуществлению родительской мечты, ребёнка подстерегают истощение нервной системы, невроз или </a:t>
            </a:r>
            <a:r>
              <a:rPr lang="ru-RU" sz="8800" dirty="0" err="1">
                <a:solidFill>
                  <a:prstClr val="black"/>
                </a:solidFill>
              </a:rPr>
              <a:t>психосоматоз</a:t>
            </a:r>
            <a:r>
              <a:rPr lang="ru-RU" sz="8800" dirty="0" smtClean="0">
                <a:solidFill>
                  <a:prstClr val="black"/>
                </a:solidFill>
              </a:rPr>
              <a:t>.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ru-RU" sz="8800" dirty="0" smtClean="0">
                <a:solidFill>
                  <a:srgbClr val="FF0000"/>
                </a:solidFill>
              </a:rPr>
              <a:t>6. Родители-спекулянты или манипуляторы. </a:t>
            </a:r>
            <a:r>
              <a:rPr lang="ru-RU" sz="8800" dirty="0" smtClean="0">
                <a:solidFill>
                  <a:prstClr val="black"/>
                </a:solidFill>
              </a:rPr>
              <a:t>Девиз: Ребёнок-прекрасный, мощный способ воздействия на окружающих: супруга, родителей, других родственников в сторону своих родительских интересов. В такой обстановке дети пытаются защититься от подобной реальности. А в подростковом возрасте это приводит к разного рода зависимостям, нежеланию учиться, стремлению к антисоциальному поведению, проблемам со здоровьем.</a:t>
            </a:r>
            <a:endParaRPr lang="ru-RU" sz="8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9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811</TotalTime>
  <Words>1443</Words>
  <Application>Microsoft Office PowerPoint</Application>
  <PresentationFormat>Экран (4:3)</PresentationFormat>
  <Paragraphs>110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Открытая</vt:lpstr>
      <vt:lpstr>Как помочь ребёнку стать успешным?  </vt:lpstr>
      <vt:lpstr>Презентация PowerPoint</vt:lpstr>
      <vt:lpstr>Презентация PowerPoint</vt:lpstr>
      <vt:lpstr> В современной мире среди детей специалисты выделяют: поколение миллениум или Y – это ученики 9,10, 11 классов поколение Z – это дошкольники и ученики с 1 по 8 классов  У нас сейчас дети часто разбираются в чём-то лучше, чем взрослые. Никогда в истории человечества такого не было, а сейчас это норма.  Принцип «Яйца курицу не учат» уступает место пониманию, что родители не только учат детей, но и сами учатся у них и вместе с ними.  Формирует и будет дальше формировать взгляды современного цифрового поколения  во многом Интернет.    </vt:lpstr>
      <vt:lpstr>Презентация PowerPoint</vt:lpstr>
      <vt:lpstr>Презентация PowerPoint</vt:lpstr>
      <vt:lpstr>Презентация PowerPoint</vt:lpstr>
      <vt:lpstr>Ваш ребёнок – зеркало вашей семьи. 6 типов родителей</vt:lpstr>
      <vt:lpstr>Презентация PowerPoint</vt:lpstr>
      <vt:lpstr>Ваш ребёнок –  зеркало вашей семьи.</vt:lpstr>
      <vt:lpstr>Презентация PowerPoint</vt:lpstr>
      <vt:lpstr>Как же найти разумный баланс между любовью к ребёнку и любовью к самому себе?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родители поколения X готовят к  будущему детей поколения Z:</vt:lpstr>
      <vt:lpstr>Презентация PowerPoint</vt:lpstr>
      <vt:lpstr>Презентация PowerPoint</vt:lpstr>
      <vt:lpstr>Презентация PowerPoint</vt:lpstr>
      <vt:lpstr>Какие качества нужны детям в будущем?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Дети поколения Z  </dc:title>
  <dc:creator>1</dc:creator>
  <cp:lastModifiedBy>1</cp:lastModifiedBy>
  <cp:revision>56</cp:revision>
  <dcterms:created xsi:type="dcterms:W3CDTF">2019-03-20T03:24:44Z</dcterms:created>
  <dcterms:modified xsi:type="dcterms:W3CDTF">2019-03-28T04:40:47Z</dcterms:modified>
</cp:coreProperties>
</file>