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sldIdLst>
    <p:sldId id="288" r:id="rId5"/>
    <p:sldId id="282" r:id="rId6"/>
    <p:sldId id="283" r:id="rId7"/>
    <p:sldId id="285" r:id="rId8"/>
    <p:sldId id="286" r:id="rId9"/>
    <p:sldId id="287" r:id="rId10"/>
    <p:sldId id="270" r:id="rId11"/>
    <p:sldId id="271" r:id="rId12"/>
    <p:sldId id="289" r:id="rId13"/>
    <p:sldId id="272" r:id="rId14"/>
    <p:sldId id="274" r:id="rId15"/>
    <p:sldId id="275" r:id="rId16"/>
    <p:sldId id="276" r:id="rId17"/>
    <p:sldId id="277" r:id="rId18"/>
    <p:sldId id="278" r:id="rId19"/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79" r:id="rId28"/>
    <p:sldId id="273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6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3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90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41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88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63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66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9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0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4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6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78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87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0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40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42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17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267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5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93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13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49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93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4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19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8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2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14.01.2019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9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117180" cy="772316"/>
          </a:xfrm>
        </p:spPr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</a:rPr>
              <a:t>         Техника </a:t>
            </a:r>
            <a:r>
              <a:rPr lang="ru-RU" b="1" i="1" dirty="0">
                <a:solidFill>
                  <a:prstClr val="black"/>
                </a:solidFill>
              </a:rPr>
              <a:t>№ 1 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Активное </a:t>
            </a:r>
            <a:r>
              <a:rPr lang="ru-RU" b="1" dirty="0" smtClean="0">
                <a:solidFill>
                  <a:srgbClr val="FF0000"/>
                </a:solidFill>
              </a:rPr>
              <a:t>слушание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374" y="908720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Если </a:t>
            </a:r>
            <a:r>
              <a:rPr lang="ru-RU" sz="2800" b="1" i="1" dirty="0"/>
              <a:t>ребёнок вызывает у вас своим поведением отрицательные переживания, </a:t>
            </a:r>
            <a:r>
              <a:rPr lang="ru-RU" sz="3200" b="1" i="1" dirty="0">
                <a:solidFill>
                  <a:srgbClr val="FF0000"/>
                </a:solidFill>
              </a:rPr>
              <a:t>сообщите ему об этом. </a:t>
            </a:r>
            <a:r>
              <a:rPr lang="ru-RU" sz="2800" b="1" i="1" dirty="0"/>
              <a:t>Отрицательные чувства нельзя держать в себе: молча обижаться, подавлять гнев, сохранять спокойный вид при сильном волнении.</a:t>
            </a:r>
            <a:endParaRPr lang="ru-RU" sz="2800" dirty="0"/>
          </a:p>
          <a:p>
            <a:r>
              <a:rPr lang="ru-RU" sz="2800" b="1" i="1" dirty="0"/>
              <a:t>Когда вы говорите о своих чувствах ребёнку, говорите от первого лица. Сообщите о себе, о своём переживании, а не о нём, не о его поведении.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16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31" y="4259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Существуют 2 формы сообщения в общении с ребёнком: 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dirty="0">
                <a:latin typeface="Arial Black" panose="020B0A04020102020204" pitchFamily="34" charset="0"/>
              </a:rPr>
              <a:t>Ты-сообщение», </a:t>
            </a:r>
            <a:r>
              <a:rPr lang="ru-RU" dirty="0"/>
              <a:t>где используются слова ты, тебя, тебе. Оно содержит выпад, критику или обвинение человека, и вызывает следующие реакции: от обиды и защиты себя до ответных нападок и дерзости. Поэтому их желательно избегать.</a:t>
            </a: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dirty="0">
                <a:latin typeface="Arial Black" panose="020B0A04020102020204" pitchFamily="34" charset="0"/>
              </a:rPr>
              <a:t>Я-сообщение», </a:t>
            </a:r>
            <a:r>
              <a:rPr lang="ru-RU" dirty="0"/>
              <a:t>где используются слова: я, у меня, мне. Оно является более эффективным способом влияния на человека с целью изменения его поведения, сохраняет благоприятные взаимоотношения между людьми, даёт возможность детям ближе узнать </a:t>
            </a:r>
            <a:r>
              <a:rPr lang="ru-RU" dirty="0" smtClean="0"/>
              <a:t>взрослых. </a:t>
            </a:r>
            <a:r>
              <a:rPr lang="ru-RU" dirty="0"/>
              <a:t>Когда мы открыты в выражении своих чувств, дети становятся искреннее в выражении своих.</a:t>
            </a:r>
          </a:p>
          <a:p>
            <a:pPr algn="ctr"/>
            <a:r>
              <a:rPr lang="ru-RU" b="1" dirty="0"/>
              <a:t>Например:</a:t>
            </a:r>
          </a:p>
          <a:p>
            <a:r>
              <a:rPr lang="ru-RU" b="1" dirty="0" smtClean="0"/>
              <a:t>«ты-высказывание»:</a:t>
            </a:r>
            <a:endParaRPr lang="ru-RU" b="1" dirty="0"/>
          </a:p>
          <a:p>
            <a:r>
              <a:rPr lang="ru-RU" dirty="0" smtClean="0"/>
              <a:t>взрослый </a:t>
            </a:r>
            <a:r>
              <a:rPr lang="ru-RU" dirty="0"/>
              <a:t>устал - «ты меня утомил», реакция ребёнка «я плохой»</a:t>
            </a:r>
          </a:p>
          <a:p>
            <a:r>
              <a:rPr lang="ru-RU" dirty="0"/>
              <a:t>Подобные ты-сообщения часто </a:t>
            </a:r>
            <a:r>
              <a:rPr lang="ru-RU" dirty="0" smtClean="0"/>
              <a:t>становятся </a:t>
            </a:r>
            <a:r>
              <a:rPr lang="ru-RU" dirty="0"/>
              <a:t>прогнозом, которым ребёнок руководствуется всю жизнь.</a:t>
            </a:r>
          </a:p>
          <a:p>
            <a:r>
              <a:rPr lang="ru-RU" b="1" dirty="0" smtClean="0"/>
              <a:t>«я-высказывание»:</a:t>
            </a:r>
            <a:endParaRPr lang="ru-RU" b="1" dirty="0"/>
          </a:p>
          <a:p>
            <a:r>
              <a:rPr lang="ru-RU" dirty="0" smtClean="0"/>
              <a:t>взрослый </a:t>
            </a:r>
            <a:r>
              <a:rPr lang="ru-RU" dirty="0"/>
              <a:t>устал- «я очень устал», реакция ребёнка </a:t>
            </a:r>
            <a:r>
              <a:rPr lang="ru-RU" dirty="0" smtClean="0"/>
              <a:t>«воспитательница устала». Подобные </a:t>
            </a:r>
            <a:r>
              <a:rPr lang="ru-RU" dirty="0"/>
              <a:t>я-сообщения нужны для того, чтобы сообщить ребёнку своё мнение, чувство, потребность, а не для того, чтобы заставить кого-то что-то сделать. В такой форме ребёнок услышит и поймёт гораздо быстрее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2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я высказыв\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1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я высказыв\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7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я высказыв\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0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я высказыв\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5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ки\nikon\2018-02-10\03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6" b="30114"/>
          <a:stretch/>
        </p:blipFill>
        <p:spPr bwMode="auto">
          <a:xfrm>
            <a:off x="0" y="0"/>
            <a:ext cx="911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40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ки\nikon\2018-02-10\0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0" b="302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71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ки\nikon\2018-02-10\0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302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9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ки\nikon\2018-02-10\0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0" b="306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1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11030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«активное слушание»?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789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Активное слушание </a:t>
            </a:r>
            <a:r>
              <a:rPr lang="ru-RU" sz="4000" b="1" dirty="0" smtClean="0"/>
              <a:t>– это способ сообщения </a:t>
            </a:r>
            <a:r>
              <a:rPr lang="ru-RU" sz="4000" b="1" dirty="0" smtClean="0"/>
              <a:t>партнёру </a:t>
            </a:r>
            <a:r>
              <a:rPr lang="ru-RU" sz="4000" b="1" dirty="0" smtClean="0"/>
              <a:t>по общению о том, что вы его слышите, что вам не безразличны его мысли и чувства. Это проявление бережного отношения к внутреннему миру собеседника.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9136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тки\nikon\2018-02-10\0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3" b="304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9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ки\nikon\2018-02-10\0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6" b="304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0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ки\nikon\2018-02-10\0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b="304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66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ки\nikon\2018-02-10\0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2" b="30593"/>
          <a:stretch/>
        </p:blipFill>
        <p:spPr bwMode="auto">
          <a:xfrm>
            <a:off x="0" y="6828"/>
            <a:ext cx="9144000" cy="68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5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44" y="332656"/>
            <a:ext cx="8640960" cy="61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65"/>
              </a:lnSpc>
            </a:pPr>
            <a:r>
              <a:rPr lang="ru-RU" sz="2800" b="1" i="1" dirty="0" smtClean="0">
                <a:solidFill>
                  <a:srgbClr val="66822D">
                    <a:lumMod val="50000"/>
                  </a:srgbClr>
                </a:solidFill>
                <a:ea typeface="Times New Roman"/>
              </a:rPr>
              <a:t>Психологическая зарядка</a:t>
            </a:r>
            <a:endParaRPr lang="ru-RU" sz="2800" i="1" dirty="0">
              <a:solidFill>
                <a:srgbClr val="66822D">
                  <a:lumMod val="50000"/>
                </a:srgbClr>
              </a:solidFill>
              <a:ea typeface="Times New Roman"/>
            </a:endParaRPr>
          </a:p>
          <a:p>
            <a:pPr algn="ctr"/>
            <a:r>
              <a:rPr lang="ru-RU" sz="2800" b="1" i="1" dirty="0">
                <a:solidFill>
                  <a:srgbClr val="66822D">
                    <a:lumMod val="50000"/>
                  </a:srgbClr>
                </a:solidFill>
                <a:ea typeface="Times New Roman"/>
              </a:rPr>
              <a:t>д</a:t>
            </a:r>
            <a:r>
              <a:rPr lang="ru-RU" sz="2800" b="1" i="1" dirty="0" smtClean="0">
                <a:solidFill>
                  <a:srgbClr val="66822D">
                    <a:lumMod val="50000"/>
                  </a:srgbClr>
                </a:solidFill>
                <a:ea typeface="Times New Roman"/>
              </a:rPr>
              <a:t>ля снятия </a:t>
            </a:r>
            <a:r>
              <a:rPr lang="ru-RU" sz="2800" b="1" i="1" dirty="0">
                <a:solidFill>
                  <a:srgbClr val="66822D">
                    <a:lumMod val="50000"/>
                  </a:srgbClr>
                </a:solidFill>
                <a:ea typeface="Times New Roman"/>
              </a:rPr>
              <a:t>мышечного напряжения</a:t>
            </a:r>
            <a:r>
              <a:rPr lang="ru-RU" sz="2800" b="1" i="1" dirty="0" smtClean="0">
                <a:solidFill>
                  <a:srgbClr val="66822D">
                    <a:lumMod val="50000"/>
                  </a:srgbClr>
                </a:solidFill>
                <a:ea typeface="Times New Roman"/>
              </a:rPr>
              <a:t>.</a:t>
            </a:r>
          </a:p>
          <a:p>
            <a:pPr algn="ctr"/>
            <a:endParaRPr lang="ru-RU" sz="2800" i="1" dirty="0">
              <a:solidFill>
                <a:srgbClr val="66822D">
                  <a:lumMod val="50000"/>
                </a:srgbClr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1.     Стоя, свести лопатки, улыбнуться, подмигнуть правым глазом, потом левым, повторить: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«Очень я собой горжусь, я на многое гожусь!»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2.     Положить ладонь на грудь: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«Я на свете всех умней!»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вытянув руки над головой: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«Не боюсь я никого!»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повернуть голову вправо:  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«Чудо как я хороша!»</a:t>
            </a:r>
            <a:r>
              <a:rPr lang="ru-RU" b="1" dirty="0">
                <a:solidFill>
                  <a:srgbClr val="000000"/>
                </a:solidFill>
                <a:ea typeface="Times New Roman"/>
              </a:rPr>
              <a:t>, повернуть голову влево: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«Проживу теперь 100 лет!»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3.     Потирая ладонь о ладонь, повторить: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«Я принимаю удачу, с каждым </a:t>
            </a:r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днём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становлюсь богаче!»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4.     Встать на цыпочки, руки над головой сомкнуть в кольцо, повторить: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«Я решаю любые задачи, со мной всегда любовь и удача!»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5.     Руки на бедрах, делая наклоны вправо-влево повторять: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«Покой и улыбку всегда берегу, и мне все помогут, и я помогу!»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ea typeface="Times New Roman"/>
              </a:rPr>
              <a:t>6.     Вытянуть руки вперед, сжав кулаки, делая вращение руками: </a:t>
            </a:r>
            <a:r>
              <a:rPr lang="ru-RU" b="1" dirty="0">
                <a:solidFill>
                  <a:srgbClr val="FF0000"/>
                </a:solidFill>
                <a:ea typeface="Times New Roman"/>
              </a:rPr>
              <a:t>«На пути у меня нет преграды, все получится, как надо!»</a:t>
            </a:r>
            <a:endParaRPr lang="ru-RU" dirty="0">
              <a:solidFill>
                <a:srgbClr val="FF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658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Структура я-высказывания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Arial Black" panose="020B0A04020102020204" pitchFamily="34" charset="0"/>
              </a:rPr>
              <a:t>Фраза начинается с описания поведения ребёнка, которое вас не устраивает (когда ты….)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Arial Black" panose="020B0A04020102020204" pitchFamily="34" charset="0"/>
              </a:rPr>
              <a:t>Описание ваших эмоций и чувств в связи с этим поведением                       </a:t>
            </a:r>
            <a:r>
              <a:rPr lang="ru-RU" sz="2800" dirty="0" smtClean="0">
                <a:latin typeface="Arial Black" panose="020B0A04020102020204" pitchFamily="34" charset="0"/>
              </a:rPr>
              <a:t>(</a:t>
            </a:r>
            <a:r>
              <a:rPr lang="ru-RU" sz="2800" dirty="0">
                <a:latin typeface="Arial Black" panose="020B0A04020102020204" pitchFamily="34" charset="0"/>
              </a:rPr>
              <a:t>я чувствую, что….)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Arial Black" panose="020B0A04020102020204" pitchFamily="34" charset="0"/>
              </a:rPr>
              <a:t>Объяснение, почему данное поведение составляет затруднение для вас или как оно действует на вас (потому что….)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800" dirty="0">
                <a:latin typeface="Arial Black" panose="020B0A04020102020204" pitchFamily="34" charset="0"/>
              </a:rPr>
              <a:t>Заканчивается пожеланием того, чего бы вы хотели (я хотел бы…)</a:t>
            </a:r>
          </a:p>
        </p:txBody>
      </p:sp>
    </p:spTree>
    <p:extLst>
      <p:ext uri="{BB962C8B-B14F-4D97-AF65-F5344CB8AC3E}">
        <p14:creationId xmlns:p14="http://schemas.microsoft.com/office/powerpoint/2010/main" val="74924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Неожиданным для меня сегодня стало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…»</a:t>
            </a: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«Я и раньше знал, то, что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…»</a:t>
            </a: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«Вот теперь я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…»</a:t>
            </a: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«Самым полезным для меня сегодня было…»</a:t>
            </a:r>
          </a:p>
        </p:txBody>
      </p:sp>
    </p:spTree>
    <p:extLst>
      <p:ext uri="{BB962C8B-B14F-4D97-AF65-F5344CB8AC3E}">
        <p14:creationId xmlns:p14="http://schemas.microsoft.com/office/powerpoint/2010/main" val="1328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 descr="шариким в небе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516" y="3836915"/>
            <a:ext cx="7433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Благодарю </a:t>
            </a:r>
          </a:p>
          <a:p>
            <a:r>
              <a:rPr lang="ru-RU" sz="9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 участие!</a:t>
            </a:r>
            <a:endParaRPr lang="ru-RU" sz="9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24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значит «активно слушать»?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Каким правилам  нужно следовать?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2565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/>
              <a:t>Поддерживайте своего собеседника  доброжелательным взглядом в глаза, улыбкой, кивком головы, «позой доверия», открытыми жестами.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/>
              <a:t>Обязательно «держите паузу» после каждой своей реплики.</a:t>
            </a:r>
          </a:p>
        </p:txBody>
      </p:sp>
    </p:spTree>
    <p:extLst>
      <p:ext uri="{BB962C8B-B14F-4D97-AF65-F5344CB8AC3E}">
        <p14:creationId xmlns:p14="http://schemas.microsoft.com/office/powerpoint/2010/main" val="351663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значит «активно слушать»?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Каким правилам  нужно следовать?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07361"/>
            <a:ext cx="8712968" cy="4861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Прежде чем  ответить собеседнику, убедитесь, что вы его правильно поняли. Для этого  попробуйте в нескольких словах (предложениях)  переформулировать сказанное собеседником, выделить главное в его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59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значит «активно слушать»?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Каким правилам  нужно следовать?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8009"/>
            <a:ext cx="8568952" cy="47899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/>
              <a:t>Выслушивайте говорящего до конца, не перебивайте на полуслове.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/>
              <a:t> Покажите, что вы понимаете состояние человека (озвучьте его переживания  и тактично «разделите»  его чувства).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027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8924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Причины трудностей </a:t>
            </a:r>
            <a:r>
              <a:rPr lang="ru-RU" dirty="0">
                <a:solidFill>
                  <a:prstClr val="black"/>
                </a:solidFill>
              </a:rPr>
              <a:t>ребёнка часто спрятаны в сфере его чувств.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Если </a:t>
            </a:r>
            <a:r>
              <a:rPr lang="ru-RU" sz="2000" dirty="0">
                <a:solidFill>
                  <a:prstClr val="black"/>
                </a:solidFill>
              </a:rPr>
              <a:t>у ребёнка </a:t>
            </a:r>
            <a:r>
              <a:rPr lang="ru-RU" sz="2000" b="1" dirty="0">
                <a:solidFill>
                  <a:prstClr val="black"/>
                </a:solidFill>
              </a:rPr>
              <a:t>эмоциональная </a:t>
            </a:r>
            <a:r>
              <a:rPr lang="ru-RU" sz="2000" b="1" dirty="0" smtClean="0">
                <a:solidFill>
                  <a:prstClr val="black"/>
                </a:solidFill>
              </a:rPr>
              <a:t>проблема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- его </a:t>
            </a:r>
            <a:r>
              <a:rPr lang="ru-RU" sz="2000" dirty="0">
                <a:solidFill>
                  <a:prstClr val="black"/>
                </a:solidFill>
              </a:rPr>
              <a:t>надо активно выслушать. В таких случаях </a:t>
            </a:r>
            <a:r>
              <a:rPr lang="ru-RU" sz="2000" dirty="0" smtClean="0">
                <a:solidFill>
                  <a:prstClr val="black"/>
                </a:solidFill>
              </a:rPr>
              <a:t>действиями: показать</a:t>
            </a:r>
            <a:r>
              <a:rPr lang="ru-RU" sz="2000" dirty="0">
                <a:solidFill>
                  <a:prstClr val="black"/>
                </a:solidFill>
              </a:rPr>
              <a:t>, научить, направить-ему не поможешь. </a:t>
            </a:r>
            <a:r>
              <a:rPr lang="ru-RU" sz="2000" dirty="0">
                <a:solidFill>
                  <a:prstClr val="black"/>
                </a:solidFill>
              </a:rPr>
              <a:t>Лучше всего его активно послушать. 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sz="3600" b="1" i="1" dirty="0" smtClean="0">
                <a:solidFill>
                  <a:prstClr val="black"/>
                </a:solidFill>
              </a:rPr>
              <a:t>Активно </a:t>
            </a:r>
            <a:r>
              <a:rPr lang="ru-RU" sz="3600" b="1" i="1" dirty="0">
                <a:solidFill>
                  <a:prstClr val="black"/>
                </a:solidFill>
              </a:rPr>
              <a:t>слушать ребёнка – значит «возвращать» ему в беседе то, что он вам поведал, при этом обозначив его чувство.</a:t>
            </a:r>
            <a:endParaRPr lang="ru-RU" sz="36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Сын: Он отнял мою машинку!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Мама: Ты очень огорчён и рассержен </a:t>
            </a:r>
            <a:r>
              <a:rPr lang="ru-RU" sz="2000" dirty="0" smtClean="0">
                <a:solidFill>
                  <a:prstClr val="black"/>
                </a:solidFill>
              </a:rPr>
              <a:t>на </a:t>
            </a:r>
            <a:r>
              <a:rPr lang="ru-RU" sz="2000" dirty="0">
                <a:solidFill>
                  <a:prstClr val="black"/>
                </a:solidFill>
              </a:rPr>
              <a:t>него.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Сын</a:t>
            </a:r>
            <a:r>
              <a:rPr lang="ru-RU" sz="2000" dirty="0">
                <a:solidFill>
                  <a:prstClr val="black"/>
                </a:solidFill>
              </a:rPr>
              <a:t>: Больше я туда не пойду!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Папа: Ты больше не хочешь ходить в школу.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Дочь</a:t>
            </a:r>
            <a:r>
              <a:rPr lang="ru-RU" sz="2000" dirty="0">
                <a:solidFill>
                  <a:prstClr val="black"/>
                </a:solidFill>
              </a:rPr>
              <a:t>: Не буду я носить эту уродскую шапку!</a:t>
            </a:r>
          </a:p>
          <a:p>
            <a:r>
              <a:rPr lang="ru-RU" sz="2000" dirty="0">
                <a:solidFill>
                  <a:prstClr val="black"/>
                </a:solidFill>
              </a:rPr>
              <a:t>Мама: Тебе она очень не нравится.</a:t>
            </a:r>
          </a:p>
        </p:txBody>
      </p:sp>
    </p:spTree>
    <p:extLst>
      <p:ext uri="{BB962C8B-B14F-4D97-AF65-F5344CB8AC3E}">
        <p14:creationId xmlns:p14="http://schemas.microsoft.com/office/powerpoint/2010/main" val="67179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100" y="116632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Своим советом или критическим замечанием </a:t>
            </a:r>
            <a:r>
              <a:rPr lang="ru-RU" dirty="0" smtClean="0"/>
              <a:t>взрослый </a:t>
            </a:r>
            <a:r>
              <a:rPr lang="ru-RU" dirty="0"/>
              <a:t>сообщает ребёнку, что его переживание неважно.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ответы по способу активного слушания показывают, что </a:t>
            </a:r>
            <a:r>
              <a:rPr lang="ru-RU" dirty="0" smtClean="0"/>
              <a:t>взрослый</a:t>
            </a:r>
            <a:r>
              <a:rPr lang="ru-RU" dirty="0" smtClean="0"/>
              <a:t> </a:t>
            </a:r>
            <a:r>
              <a:rPr lang="ru-RU" dirty="0"/>
              <a:t>понял внутреннюю ситуацию ребёнка и готов принять её.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Обязательно повернитесь лицом к ребёнку, а лучше чтобы его и ваши глаза находились на одном уровне.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Беседуя с расстроенным ребёнком, желательно, чтобы ваши ответы звучали в утвердительной форме, потому что фраза в виде вопроса не отражает сочувствия.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Важно держать паузу. После каждой вашей реплики лучше всего помолчать. Пауза помогает ребёнку пережить своё переживание.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Иногда полезно повторить, что и как вы поняли, случилось с ребёнком, а потом обозначить чувство.</a:t>
            </a:r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sz="2400" b="1" i="1" dirty="0"/>
              <a:t>Плюсы активного слушания: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Многие </a:t>
            </a:r>
            <a:r>
              <a:rPr lang="ru-RU" sz="2000" dirty="0" smtClean="0"/>
              <a:t>взрослые </a:t>
            </a:r>
            <a:r>
              <a:rPr lang="ru-RU" sz="2000" dirty="0"/>
              <a:t>рассказывают, что активное слушание помогло им впервые  установить </a:t>
            </a:r>
            <a:r>
              <a:rPr lang="ru-RU" sz="2000" b="1" dirty="0"/>
              <a:t>контакт</a:t>
            </a:r>
            <a:r>
              <a:rPr lang="ru-RU" sz="2000" dirty="0"/>
              <a:t> </a:t>
            </a:r>
            <a:r>
              <a:rPr lang="ru-RU" sz="2000" dirty="0" smtClean="0"/>
              <a:t>с </a:t>
            </a:r>
            <a:r>
              <a:rPr lang="ru-RU" sz="2000" dirty="0"/>
              <a:t>детьми.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/>
              <a:t>Ослабевает</a:t>
            </a:r>
            <a:r>
              <a:rPr lang="ru-RU" sz="2000" dirty="0"/>
              <a:t> отрицательное </a:t>
            </a:r>
            <a:r>
              <a:rPr lang="ru-RU" sz="2000" b="1" dirty="0"/>
              <a:t>переживание</a:t>
            </a:r>
            <a:r>
              <a:rPr lang="ru-RU" sz="2000" dirty="0"/>
              <a:t> ребёнка.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Ребёнок начинает больше </a:t>
            </a:r>
            <a:r>
              <a:rPr lang="ru-RU" sz="2000" b="1" dirty="0"/>
              <a:t>о себе рассказывать</a:t>
            </a:r>
            <a:r>
              <a:rPr lang="ru-RU" sz="20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Ребёнок </a:t>
            </a:r>
            <a:r>
              <a:rPr lang="ru-RU" sz="2000" b="1" dirty="0"/>
              <a:t>сам</a:t>
            </a:r>
            <a:r>
              <a:rPr lang="ru-RU" sz="2000" dirty="0"/>
              <a:t> продвигается в решении своей проблемы.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Эта техника </a:t>
            </a:r>
            <a:r>
              <a:rPr lang="ru-RU" sz="2000" b="1" dirty="0"/>
              <a:t>меняет самих </a:t>
            </a:r>
            <a:r>
              <a:rPr lang="ru-RU" sz="2000" b="1" dirty="0" smtClean="0"/>
              <a:t>взрослых</a:t>
            </a:r>
            <a:r>
              <a:rPr lang="ru-RU" sz="2000" dirty="0" smtClean="0"/>
              <a:t>. </a:t>
            </a:r>
            <a:r>
              <a:rPr lang="ru-RU" sz="2000" dirty="0"/>
              <a:t>Они становятся более чувствительными к нуждам и горестям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90111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Вопрос для размышления:</a:t>
            </a:r>
            <a:endParaRPr lang="ru-RU" sz="4000" dirty="0">
              <a:solidFill>
                <a:srgbClr val="FF0000"/>
              </a:solidFill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Чувства взрослых. </a:t>
            </a:r>
            <a:r>
              <a:rPr lang="ru-RU" sz="2800" dirty="0">
                <a:latin typeface="Arial Black" panose="020B0A04020102020204" pitchFamily="34" charset="0"/>
              </a:rPr>
              <a:t>Как с ними быть?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Что </a:t>
            </a:r>
            <a:r>
              <a:rPr lang="ru-RU" sz="2800" dirty="0">
                <a:latin typeface="Arial Black" panose="020B0A04020102020204" pitchFamily="34" charset="0"/>
              </a:rPr>
              <a:t>нам-то делать с нашими собственными переживаниями?</a:t>
            </a:r>
            <a:r>
              <a:rPr lang="ru-RU" sz="2800" b="1" i="1" dirty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7" y="1848355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9" y="4864768"/>
            <a:ext cx="3491880" cy="17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0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74424"/>
            <a:ext cx="7200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      Техника </a:t>
            </a:r>
            <a:r>
              <a:rPr lang="ru-RU" sz="4000" b="1" i="1" dirty="0"/>
              <a:t>№ 2 </a:t>
            </a:r>
            <a:endParaRPr lang="ru-RU" sz="4000" dirty="0"/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Я -высказывание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23479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780</Words>
  <Application>Microsoft Office PowerPoint</Application>
  <PresentationFormat>Экран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Тема Office</vt:lpstr>
      <vt:lpstr>Spring</vt:lpstr>
      <vt:lpstr>3_Spring</vt:lpstr>
      <vt:lpstr>4_Spring</vt:lpstr>
      <vt:lpstr>         Техника № 1   Активное слушание</vt:lpstr>
      <vt:lpstr>Что такое «активное слушание»?</vt:lpstr>
      <vt:lpstr>Что значит «активно слушать»? Каким правилам  нужно следовать?</vt:lpstr>
      <vt:lpstr>Что значит «активно слушать»? Каким правилам  нужно следовать?</vt:lpstr>
      <vt:lpstr>Что значит «активно слушать»? Каким правилам  нужно следовать?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Valya</dc:creator>
  <cp:lastModifiedBy>1</cp:lastModifiedBy>
  <cp:revision>24</cp:revision>
  <dcterms:created xsi:type="dcterms:W3CDTF">2018-02-10T05:22:18Z</dcterms:created>
  <dcterms:modified xsi:type="dcterms:W3CDTF">2019-01-14T05:56:18Z</dcterms:modified>
</cp:coreProperties>
</file>