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7" r:id="rId3"/>
    <p:sldId id="275" r:id="rId4"/>
    <p:sldId id="260" r:id="rId5"/>
    <p:sldId id="269" r:id="rId6"/>
    <p:sldId id="272" r:id="rId7"/>
    <p:sldId id="274" r:id="rId8"/>
    <p:sldId id="270" r:id="rId9"/>
    <p:sldId id="277" r:id="rId10"/>
    <p:sldId id="278" r:id="rId11"/>
    <p:sldId id="261" r:id="rId12"/>
    <p:sldId id="273" r:id="rId13"/>
    <p:sldId id="276" r:id="rId14"/>
    <p:sldId id="279" r:id="rId15"/>
    <p:sldId id="271" r:id="rId16"/>
    <p:sldId id="266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детсад 451\родители\LVKGG7UeiE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66"/>
          <a:stretch/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2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3307" y="260648"/>
            <a:ext cx="878497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Каковы же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мешают родителям безусловно принимать ребёнка и показывать ему это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Настрой на «воспитание» (сначала дисциплина, а потом уже добрые отношения)</a:t>
            </a:r>
          </a:p>
          <a:p>
            <a:pPr marL="285750" lvl="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Незапланированный ребёнок (хотели ещё пожить в своё удовольствие)</a:t>
            </a:r>
          </a:p>
          <a:p>
            <a:pPr marL="285750" lvl="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Непринятие пола ребёнка (мечтали о мальчике, родилась девочка)</a:t>
            </a:r>
          </a:p>
          <a:p>
            <a:pPr marL="285750" lvl="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Мама в разводе и обижена на бывшего мужа, а ребёнок сильно внешностью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поведением похож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отца </a:t>
            </a:r>
          </a:p>
        </p:txBody>
      </p:sp>
    </p:spTree>
    <p:extLst>
      <p:ext uri="{BB962C8B-B14F-4D97-AF65-F5344CB8AC3E}">
        <p14:creationId xmlns:p14="http://schemas.microsoft.com/office/powerpoint/2010/main" val="638427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Валентина психолог\памятки буклеты картинки\картинки\roditelj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0" y="2501"/>
            <a:ext cx="9144000" cy="169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916832"/>
            <a:ext cx="842493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«Язык родительской любви и принятия»</a:t>
            </a:r>
          </a:p>
          <a:p>
            <a:pPr marL="285750" lvl="0" indent="-285750">
              <a:buBlip>
                <a:blip r:embed="rId3"/>
              </a:buBlip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одители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замечают в первую очередь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ребёнка, его стремление сделать что-то хорошее, чему-то научиться, поэтому выражают чаще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одобрение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не порицание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Blip>
                <a:blip r:embed="rId3"/>
              </a:buBlip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называют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 ласковыми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именами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Blip>
                <a:blip r:embed="rId3"/>
              </a:buBlip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гладят ребёнка по головке, прижимают к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себе;</a:t>
            </a:r>
          </a:p>
        </p:txBody>
      </p:sp>
    </p:spTree>
    <p:extLst>
      <p:ext uri="{BB962C8B-B14F-4D97-AF65-F5344CB8AC3E}">
        <p14:creationId xmlns:p14="http://schemas.microsoft.com/office/powerpoint/2010/main" val="2920647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2493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«Язык родительской любви и принятия»</a:t>
            </a:r>
          </a:p>
          <a:p>
            <a:pPr marL="285750" lvl="0" indent="-285750">
              <a:buBlip>
                <a:blip r:embed="rId2"/>
              </a:buBlip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улыбаются ребёнку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смеются вместе с ним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Blip>
                <a:blip r:embed="rId2"/>
              </a:buBlip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обращаются к ребёнку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с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просьбами, а не с приказами и распоряжениями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Blip>
                <a:blip r:embed="rId2"/>
              </a:buBlip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разговаривают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ребёнком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спокойно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доброжелательно;</a:t>
            </a:r>
          </a:p>
          <a:p>
            <a:pPr marL="285750" lvl="0" indent="-285750">
              <a:buBlip>
                <a:blip r:embed="rId2"/>
              </a:buBlip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1\Desktop\Без названия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5"/>
          <a:stretch/>
        </p:blipFill>
        <p:spPr bwMode="auto">
          <a:xfrm>
            <a:off x="6480929" y="1124744"/>
            <a:ext cx="235168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1\Desktop\image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6"/>
          <a:stretch/>
        </p:blipFill>
        <p:spPr bwMode="auto">
          <a:xfrm>
            <a:off x="6730453" y="3922939"/>
            <a:ext cx="1743075" cy="229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351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76672"/>
            <a:ext cx="871296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«Язык родительской любви и принятия»</a:t>
            </a:r>
          </a:p>
          <a:p>
            <a:pPr marL="285750" lvl="0" indent="-285750">
              <a:buBlip>
                <a:blip r:embed="rId2"/>
              </a:buBlip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интересом выслушивают рассуждения ребёнка, отвечают на его вопросы, рассматривают его рисунки, поделки и т.п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lvl="0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Blip>
                <a:blip r:embed="rId2"/>
              </a:buBlip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родители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находят время для совместных игр, прогулок, чтения книг, просмотра мультфильмов и других занятий.</a:t>
            </a:r>
          </a:p>
        </p:txBody>
      </p:sp>
      <p:pic>
        <p:nvPicPr>
          <p:cNvPr id="4098" name="Picture 2" descr="C:\Users\1\Desktop\Без названия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02902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1\Desktop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30521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1\Desktop\images (2)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1"/>
          <a:stretch/>
        </p:blipFill>
        <p:spPr bwMode="auto">
          <a:xfrm>
            <a:off x="6929983" y="2470732"/>
            <a:ext cx="2133600" cy="201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1\Desktop\images (3)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35896" y="2547581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830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images (4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4"/>
          <a:stretch/>
        </p:blipFill>
        <p:spPr bwMode="auto">
          <a:xfrm>
            <a:off x="5921449" y="2060848"/>
            <a:ext cx="2466975" cy="174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476672"/>
            <a:ext cx="792088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«А какие фразы Вы чаще всего говорите своему ребёнку?»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 хорошо, что ты у нас родился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 рада тебя видеть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 мне нравишься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 люблю, когда ты дома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Мне хорошо, когда ты рядом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 самое родное, что у меня есть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 родной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папа тебя любим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Мы все тебя очень любим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731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Валентина психолог\памятки буклеты картинки\картинки\солнц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88"/>
            <a:ext cx="9144000" cy="687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6121" y="188640"/>
            <a:ext cx="8568952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Мнение детей:</a:t>
            </a:r>
            <a:endParaRPr lang="ru-RU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к тебе относятся твои родители?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«Если мне плохо, мама меня обнимает,            и мне становится легко на душе».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«Мои родители любят меня, и мы вместе гуляем с собакой и чистим аквариум».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«Мои родители ухаживают за нами, готовят и любят».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«Мама  обо мне заботится,                           а папа мне всё покупает».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«Они меня любят и радуются,                 что я у них есть».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2941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85698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3600" dirty="0" smtClean="0">
              <a:latin typeface="Comic Sans MS" panose="030F0702030302020204" pitchFamily="66" charset="0"/>
            </a:endParaRPr>
          </a:p>
          <a:p>
            <a:pPr lvl="0"/>
            <a:r>
              <a:rPr lang="ru-RU" sz="3600" dirty="0" smtClean="0">
                <a:latin typeface="Comic Sans MS" panose="030F0702030302020204" pitchFamily="66" charset="0"/>
              </a:rPr>
              <a:t>«</a:t>
            </a:r>
            <a:r>
              <a:rPr lang="ru-RU" sz="2800" dirty="0">
                <a:latin typeface="Comic Sans MS" panose="030F0702030302020204" pitchFamily="66" charset="0"/>
              </a:rPr>
              <a:t>Неожиданным для меня сегодня стало</a:t>
            </a:r>
            <a:r>
              <a:rPr lang="ru-RU" sz="2800" dirty="0" smtClean="0">
                <a:latin typeface="Comic Sans MS" panose="030F0702030302020204" pitchFamily="66" charset="0"/>
              </a:rPr>
              <a:t>…»</a:t>
            </a:r>
          </a:p>
          <a:p>
            <a:pPr lvl="0"/>
            <a:endParaRPr lang="ru-RU" sz="2800" dirty="0">
              <a:latin typeface="Comic Sans MS" panose="030F0702030302020204" pitchFamily="66" charset="0"/>
            </a:endParaRPr>
          </a:p>
          <a:p>
            <a:pPr lvl="0"/>
            <a:endParaRPr lang="ru-RU" sz="2800" dirty="0">
              <a:latin typeface="Comic Sans MS" panose="030F0702030302020204" pitchFamily="66" charset="0"/>
            </a:endParaRPr>
          </a:p>
          <a:p>
            <a:pPr lvl="0"/>
            <a:r>
              <a:rPr lang="ru-RU" sz="2800" dirty="0">
                <a:latin typeface="Comic Sans MS" panose="030F0702030302020204" pitchFamily="66" charset="0"/>
              </a:rPr>
              <a:t>«Я и раньше знал, то, что</a:t>
            </a:r>
            <a:r>
              <a:rPr lang="ru-RU" sz="2800" dirty="0" smtClean="0">
                <a:latin typeface="Comic Sans MS" panose="030F0702030302020204" pitchFamily="66" charset="0"/>
              </a:rPr>
              <a:t>…»</a:t>
            </a:r>
          </a:p>
          <a:p>
            <a:pPr lvl="0"/>
            <a:endParaRPr lang="ru-RU" sz="2800" dirty="0">
              <a:latin typeface="Comic Sans MS" panose="030F0702030302020204" pitchFamily="66" charset="0"/>
            </a:endParaRPr>
          </a:p>
          <a:p>
            <a:pPr lvl="0"/>
            <a:endParaRPr lang="ru-RU" sz="2800" dirty="0" smtClean="0">
              <a:latin typeface="Comic Sans MS" panose="030F0702030302020204" pitchFamily="66" charset="0"/>
            </a:endParaRPr>
          </a:p>
          <a:p>
            <a:pPr lvl="0"/>
            <a:endParaRPr lang="ru-RU" sz="2800" dirty="0">
              <a:latin typeface="Comic Sans MS" panose="030F0702030302020204" pitchFamily="66" charset="0"/>
            </a:endParaRPr>
          </a:p>
          <a:p>
            <a:pPr lvl="0"/>
            <a:r>
              <a:rPr lang="ru-RU" sz="2800" dirty="0">
                <a:latin typeface="Comic Sans MS" panose="030F0702030302020204" pitchFamily="66" charset="0"/>
              </a:rPr>
              <a:t>«Вот теперь я</a:t>
            </a:r>
            <a:r>
              <a:rPr lang="ru-RU" sz="2800" dirty="0" smtClean="0">
                <a:latin typeface="Comic Sans MS" panose="030F0702030302020204" pitchFamily="66" charset="0"/>
              </a:rPr>
              <a:t>…»</a:t>
            </a:r>
          </a:p>
          <a:p>
            <a:pPr lvl="0"/>
            <a:endParaRPr lang="ru-RU" sz="2800" dirty="0">
              <a:latin typeface="Comic Sans MS" panose="030F0702030302020204" pitchFamily="66" charset="0"/>
            </a:endParaRPr>
          </a:p>
          <a:p>
            <a:pPr lvl="0"/>
            <a:endParaRPr lang="ru-RU" sz="2800" dirty="0" smtClean="0">
              <a:latin typeface="Comic Sans MS" panose="030F0702030302020204" pitchFamily="66" charset="0"/>
            </a:endParaRPr>
          </a:p>
          <a:p>
            <a:pPr lvl="0"/>
            <a:endParaRPr lang="ru-RU" sz="2800" dirty="0">
              <a:latin typeface="Comic Sans MS" panose="030F0702030302020204" pitchFamily="66" charset="0"/>
            </a:endParaRPr>
          </a:p>
          <a:p>
            <a:pPr lvl="0"/>
            <a:r>
              <a:rPr lang="ru-RU" sz="2800" dirty="0">
                <a:latin typeface="Comic Sans MS" panose="030F0702030302020204" pitchFamily="66" charset="0"/>
              </a:rPr>
              <a:t>«Самым полезным для меня сегодня было…»</a:t>
            </a:r>
          </a:p>
        </p:txBody>
      </p:sp>
    </p:spTree>
    <p:extLst>
      <p:ext uri="{BB962C8B-B14F-4D97-AF65-F5344CB8AC3E}">
        <p14:creationId xmlns:p14="http://schemas.microsoft.com/office/powerpoint/2010/main" val="3370942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5" name="Picture 4" descr="шариким в небе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3" name="TextBox 2"/>
          <p:cNvSpPr txBox="1"/>
          <p:nvPr/>
        </p:nvSpPr>
        <p:spPr>
          <a:xfrm>
            <a:off x="323528" y="33265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034516" y="3836915"/>
            <a:ext cx="743344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Благодарю </a:t>
            </a:r>
          </a:p>
          <a:p>
            <a:r>
              <a:rPr lang="ru-RU" sz="9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за участие!</a:t>
            </a:r>
            <a:endParaRPr lang="ru-RU" sz="96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87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67645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ctr">
              <a:buClr>
                <a:schemeClr val="accent3"/>
              </a:buClr>
              <a:defRPr/>
            </a:pP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Родительский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клуб «</a:t>
            </a:r>
            <a:r>
              <a:rPr 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эффективная форма сотрудничества педагогов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сада и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родителей.</a:t>
            </a:r>
          </a:p>
          <a:p>
            <a:pPr marL="274320" indent="-274320">
              <a:buClr>
                <a:schemeClr val="accent3"/>
              </a:buClr>
              <a:defRPr/>
            </a:pP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>
              <a:buClr>
                <a:schemeClr val="accent3"/>
              </a:buClr>
              <a:defRPr/>
            </a:pPr>
            <a:endParaRPr lang="ru-RU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ctr">
              <a:buClr>
                <a:schemeClr val="accent3"/>
              </a:buClr>
              <a:defRPr/>
            </a:pP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Клуб </a:t>
            </a: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форма объединения людей с целью  общения.</a:t>
            </a:r>
          </a:p>
        </p:txBody>
      </p:sp>
      <p:pic>
        <p:nvPicPr>
          <p:cNvPr id="6146" name="Picture 2" descr="C:\Users\1\Desktop\детсад 451\выступление для педагогов\картинки разные\psih-ped_soprovozhdeni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567999" y="3284984"/>
            <a:ext cx="1944216" cy="133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85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Валентина психолог\памятки буклеты картинки\картинки\помочь родителя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90" y="260648"/>
            <a:ext cx="8327682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10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Валентина психолог\памятки буклеты картинки\картинки\ру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53097" y="1976212"/>
            <a:ext cx="4390304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Comic Sans MS" panose="030F0702030302020204" pitchFamily="66" charset="0"/>
              </a:rPr>
              <a:t>Правила </a:t>
            </a:r>
          </a:p>
          <a:p>
            <a:pPr algn="ctr"/>
            <a:r>
              <a:rPr lang="ru-RU" sz="3200" dirty="0" smtClean="0">
                <a:latin typeface="Comic Sans MS" panose="030F0702030302020204" pitchFamily="66" charset="0"/>
              </a:rPr>
              <a:t>родительского клуба</a:t>
            </a:r>
          </a:p>
          <a:p>
            <a:r>
              <a:rPr lang="ru-RU" sz="2400" dirty="0" smtClean="0">
                <a:latin typeface="Arial Black" panose="020B0A04020102020204" pitchFamily="34" charset="0"/>
              </a:rPr>
              <a:t>      Активное участие</a:t>
            </a:r>
          </a:p>
          <a:p>
            <a:r>
              <a:rPr lang="ru-RU" sz="2400" dirty="0" smtClean="0">
                <a:latin typeface="Arial Black" panose="020B0A04020102020204" pitchFamily="34" charset="0"/>
              </a:rPr>
              <a:t>   Конфиденциальность</a:t>
            </a:r>
          </a:p>
          <a:p>
            <a:r>
              <a:rPr lang="ru-RU" sz="2400" dirty="0" smtClean="0">
                <a:latin typeface="Arial Black" panose="020B0A04020102020204" pitchFamily="34" charset="0"/>
              </a:rPr>
              <a:t>           Искренность</a:t>
            </a:r>
          </a:p>
          <a:p>
            <a:r>
              <a:rPr lang="ru-RU" sz="2400" dirty="0" smtClean="0">
                <a:latin typeface="Arial Black" panose="020B0A04020102020204" pitchFamily="34" charset="0"/>
              </a:rPr>
              <a:t>        </a:t>
            </a:r>
            <a:r>
              <a:rPr lang="ru-RU" sz="2400" dirty="0" err="1" smtClean="0">
                <a:latin typeface="Arial Black" panose="020B0A04020102020204" pitchFamily="34" charset="0"/>
              </a:rPr>
              <a:t>Безоценочность</a:t>
            </a:r>
            <a:endParaRPr lang="ru-RU" sz="2400" dirty="0" smtClean="0">
              <a:latin typeface="Arial Black" panose="020B0A04020102020204" pitchFamily="34" charset="0"/>
            </a:endParaRPr>
          </a:p>
          <a:p>
            <a:r>
              <a:rPr lang="ru-RU" sz="2400" dirty="0" smtClean="0">
                <a:latin typeface="Arial Black" panose="020B0A04020102020204" pitchFamily="34" charset="0"/>
              </a:rPr>
              <a:t>             Уважение</a:t>
            </a:r>
          </a:p>
          <a:p>
            <a:r>
              <a:rPr lang="ru-RU" sz="2400" dirty="0" smtClean="0">
                <a:latin typeface="Arial Black" panose="020B0A04020102020204" pitchFamily="34" charset="0"/>
              </a:rPr>
              <a:t>         Здесь и сейчас</a:t>
            </a:r>
            <a:endParaRPr lang="ru-RU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6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Валентина психолог\памятки буклеты картинки\картинки\картинки\solnyishko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141288"/>
            <a:ext cx="6975475" cy="657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5856" y="2564904"/>
            <a:ext cx="22749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Я </a:t>
            </a:r>
          </a:p>
          <a:p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 лучах солнца!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71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8569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Базовые потребности дошкольника:</a:t>
            </a:r>
          </a:p>
          <a:p>
            <a:pPr marL="571500" lvl="0" indent="-571500">
              <a:buBlip>
                <a:blip r:embed="rId2"/>
              </a:buBlip>
            </a:pPr>
            <a:r>
              <a:rPr lang="ru-RU" sz="4800" dirty="0" smtClean="0">
                <a:latin typeface="Monotype Corsiva" panose="03010101010201010101" pitchFamily="66" charset="0"/>
              </a:rPr>
              <a:t> в </a:t>
            </a:r>
            <a:r>
              <a:rPr lang="ru-RU" sz="4800" dirty="0">
                <a:latin typeface="Monotype Corsiva" panose="03010101010201010101" pitchFamily="66" charset="0"/>
              </a:rPr>
              <a:t>безусловной любви и принятии;</a:t>
            </a:r>
          </a:p>
          <a:p>
            <a:pPr marL="571500" lvl="0" indent="-571500">
              <a:buBlip>
                <a:blip r:embed="rId2"/>
              </a:buBlip>
            </a:pPr>
            <a:r>
              <a:rPr lang="ru-RU" sz="4800" dirty="0" smtClean="0">
                <a:latin typeface="Monotype Corsiva" panose="03010101010201010101" pitchFamily="66" charset="0"/>
              </a:rPr>
              <a:t> в </a:t>
            </a:r>
            <a:r>
              <a:rPr lang="ru-RU" sz="4800" dirty="0">
                <a:latin typeface="Monotype Corsiva" panose="03010101010201010101" pitchFamily="66" charset="0"/>
              </a:rPr>
              <a:t>движении;</a:t>
            </a:r>
          </a:p>
          <a:p>
            <a:pPr marL="571500" lvl="0" indent="-571500">
              <a:buBlip>
                <a:blip r:embed="rId2"/>
              </a:buBlip>
            </a:pPr>
            <a:r>
              <a:rPr lang="ru-RU" sz="4800" dirty="0" smtClean="0">
                <a:latin typeface="Monotype Corsiva" panose="03010101010201010101" pitchFamily="66" charset="0"/>
              </a:rPr>
              <a:t> в </a:t>
            </a:r>
            <a:r>
              <a:rPr lang="ru-RU" sz="4800" dirty="0">
                <a:latin typeface="Monotype Corsiva" panose="03010101010201010101" pitchFamily="66" charset="0"/>
              </a:rPr>
              <a:t>общении;</a:t>
            </a:r>
          </a:p>
          <a:p>
            <a:pPr marL="571500" lvl="0" indent="-571500">
              <a:buBlip>
                <a:blip r:embed="rId2"/>
              </a:buBlip>
            </a:pPr>
            <a:r>
              <a:rPr lang="ru-RU" sz="4800" dirty="0" smtClean="0">
                <a:latin typeface="Monotype Corsiva" panose="03010101010201010101" pitchFamily="66" charset="0"/>
              </a:rPr>
              <a:t> в </a:t>
            </a:r>
            <a:r>
              <a:rPr lang="ru-RU" sz="4800" dirty="0">
                <a:latin typeface="Monotype Corsiva" panose="03010101010201010101" pitchFamily="66" charset="0"/>
              </a:rPr>
              <a:t>познании мира и самого себя;</a:t>
            </a:r>
          </a:p>
          <a:p>
            <a:pPr marL="571500" lvl="0" indent="-571500">
              <a:buBlip>
                <a:blip r:embed="rId2"/>
              </a:buBlip>
            </a:pPr>
            <a:r>
              <a:rPr lang="ru-RU" sz="4800" dirty="0" smtClean="0">
                <a:latin typeface="Monotype Corsiva" panose="03010101010201010101" pitchFamily="66" charset="0"/>
              </a:rPr>
              <a:t> в </a:t>
            </a:r>
            <a:r>
              <a:rPr lang="ru-RU" sz="4800" dirty="0">
                <a:latin typeface="Monotype Corsiva" panose="03010101010201010101" pitchFamily="66" charset="0"/>
              </a:rPr>
              <a:t>самореализации в детских видах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858238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8569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Вопросы для размышлений:</a:t>
            </a:r>
          </a:p>
          <a:p>
            <a:pPr lvl="0" algn="ctr"/>
            <a:endParaRPr lang="ru-RU" sz="3600" dirty="0" smtClean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571500" indent="-571500">
              <a:buBlip>
                <a:blip r:embed="rId2"/>
              </a:buBlip>
            </a:pPr>
            <a:r>
              <a:rPr lang="ru-RU" sz="3600" dirty="0" smtClean="0"/>
              <a:t>Как </a:t>
            </a:r>
            <a:r>
              <a:rPr lang="ru-RU" sz="3600" dirty="0"/>
              <a:t>удовлетворить потребность ребёнка в принятии</a:t>
            </a:r>
            <a:r>
              <a:rPr lang="ru-RU" sz="3600" dirty="0" smtClean="0"/>
              <a:t>?</a:t>
            </a:r>
          </a:p>
          <a:p>
            <a:endParaRPr lang="ru-RU" sz="3600" dirty="0" smtClean="0"/>
          </a:p>
          <a:p>
            <a:endParaRPr lang="ru-RU" sz="3600" dirty="0"/>
          </a:p>
          <a:p>
            <a:endParaRPr lang="ru-RU" sz="3600" dirty="0"/>
          </a:p>
          <a:p>
            <a:pPr marL="571500" indent="-571500">
              <a:buBlip>
                <a:blip r:embed="rId2"/>
              </a:buBlip>
            </a:pPr>
            <a:r>
              <a:rPr lang="ru-RU" sz="3600" dirty="0"/>
              <a:t>Как правильно проявлять свою любовь к ребёнку</a:t>
            </a:r>
            <a:r>
              <a:rPr lang="ru-RU" sz="3600" dirty="0" smtClean="0"/>
              <a:t>?</a:t>
            </a:r>
            <a:endParaRPr lang="ru-RU" sz="3600" dirty="0"/>
          </a:p>
        </p:txBody>
      </p:sp>
      <p:pic>
        <p:nvPicPr>
          <p:cNvPr id="1026" name="Picture 2" descr="C:\Users\1\Desktop\Валентина психолог\памятки буклеты картинки\стендовые листовки\агрессивные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3463" r="23313" b="31194"/>
          <a:stretch/>
        </p:blipFill>
        <p:spPr bwMode="auto">
          <a:xfrm>
            <a:off x="6228184" y="1988840"/>
            <a:ext cx="2033516" cy="201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Валентина психолог\памятки буклеты картинки\картинки\2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5" t="44011" r="9523"/>
          <a:stretch/>
        </p:blipFill>
        <p:spPr bwMode="auto">
          <a:xfrm>
            <a:off x="5996171" y="4928995"/>
            <a:ext cx="2497541" cy="169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178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alya\Desktop\моя работа\памятки буклеты картинки\картинки\сердц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31941"/>
            <a:ext cx="5760301" cy="383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3419" y="49154"/>
            <a:ext cx="859716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Безусловно принимать ребёнка- это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Любить его безусловной любовью,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 за то, что они у Вас есть!!!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3419" y="6085185"/>
            <a:ext cx="80930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не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то, что он красивый, умный, способный, отличник,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помощник…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43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639" y="187280"/>
            <a:ext cx="8928992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же означает условное принятие?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Вам знакомы фразы???</a:t>
            </a:r>
          </a:p>
          <a:p>
            <a:pPr marL="457200" indent="-457200">
              <a:buBlip>
                <a:blip r:embed="rId2"/>
              </a:buBlip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ты будешь хорошим мальчиком (девочкой), то я буду тебя любить»,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Blip>
                <a:blip r:embed="rId2"/>
              </a:buBlip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жди от меня хорошего, пока ты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не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перестанешь…(лениться, драться, грубить),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начнёшь…(хорошо учиться,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помогать),  </a:t>
            </a:r>
          </a:p>
          <a:p>
            <a:pPr marL="457200" indent="-457200">
              <a:buBlip>
                <a:blip r:embed="rId2"/>
              </a:buBlip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куплю тебе….., если ты не будешь слушаться…»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этих фразах ребёнку сообщают,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что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принимают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что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любят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«только если…»</a:t>
            </a:r>
          </a:p>
        </p:txBody>
      </p:sp>
    </p:spTree>
    <p:extLst>
      <p:ext uri="{BB962C8B-B14F-4D97-AF65-F5344CB8AC3E}">
        <p14:creationId xmlns:p14="http://schemas.microsoft.com/office/powerpoint/2010/main" val="3947526526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441</TotalTime>
  <Words>601</Words>
  <Application>Microsoft Office PowerPoint</Application>
  <PresentationFormat>Экран (4:3)</PresentationFormat>
  <Paragraphs>96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Spring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33</cp:revision>
  <dcterms:created xsi:type="dcterms:W3CDTF">2017-11-16T02:17:38Z</dcterms:created>
  <dcterms:modified xsi:type="dcterms:W3CDTF">2017-12-07T06:13:03Z</dcterms:modified>
</cp:coreProperties>
</file>