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1" r:id="rId24"/>
    <p:sldId id="27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29761"/>
          </a:xfrm>
        </p:spPr>
        <p:txBody>
          <a:bodyPr/>
          <a:lstStyle/>
          <a:p>
            <a:r>
              <a:rPr lang="ru-RU" dirty="0" smtClean="0"/>
              <a:t>Дети поколения </a:t>
            </a:r>
            <a:r>
              <a:rPr lang="en-US" dirty="0" smtClean="0"/>
              <a:t>Z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72400" cy="316835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Проблемы современных родителей</a:t>
            </a:r>
          </a:p>
          <a:p>
            <a:endParaRPr lang="ru-RU" sz="3200" b="1"/>
          </a:p>
          <a:p>
            <a:endParaRPr lang="ru-RU" sz="3200" b="1" dirty="0" smtClean="0"/>
          </a:p>
          <a:p>
            <a:r>
              <a:rPr lang="ru-RU" sz="3200" b="1" dirty="0"/>
              <a:t>педагог-психолог </a:t>
            </a:r>
          </a:p>
          <a:p>
            <a:r>
              <a:rPr lang="ru-RU" sz="3200" b="1" dirty="0" err="1"/>
              <a:t>Кель</a:t>
            </a:r>
            <a:r>
              <a:rPr lang="ru-RU" sz="3200" b="1" dirty="0"/>
              <a:t> Валентина Николаевна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4991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Большинство современных родителей характеризует такое качество, как </a:t>
            </a:r>
            <a:r>
              <a:rPr lang="ru-RU" sz="2600" dirty="0" err="1" smtClean="0">
                <a:solidFill>
                  <a:srgbClr val="FF0000"/>
                </a:solidFill>
              </a:rPr>
              <a:t>детоцентрированность</a:t>
            </a:r>
            <a:r>
              <a:rPr lang="ru-RU" sz="2600" dirty="0" smtClean="0">
                <a:solidFill>
                  <a:srgbClr val="FF0000"/>
                </a:solidFill>
              </a:rPr>
              <a:t>: </a:t>
            </a:r>
            <a:r>
              <a:rPr lang="ru-RU" sz="2600" dirty="0" smtClean="0"/>
              <a:t>родители фокусируют свою жизнь на детях, оставляя свои интересы и потребности на периферии своего внимания.</a:t>
            </a:r>
          </a:p>
          <a:p>
            <a:r>
              <a:rPr lang="ru-RU" sz="2600" dirty="0" smtClean="0"/>
              <a:t>Если вы не хотите для детей такой жизни, как у вас, тогда исправляйте себя и свою жизнь. «Сделайтесь» счастливым человеком, тогда ваши дети тоже будут счастливы.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Ваш ребёнок – </a:t>
            </a:r>
            <a:br>
              <a:rPr lang="ru-RU" dirty="0" smtClean="0"/>
            </a:br>
            <a:r>
              <a:rPr lang="ru-RU" dirty="0" smtClean="0"/>
              <a:t>зеркало вашей семьи.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25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/>
              <a:t>Мы не можем прожить за детей их жизнь и не можем уберечь их от ошибок. Свои ошибки они всё равно должны будут сделать сами. А если мы пытаемся их излишне страховать, то лишаем возможности получить свой собственный опыт, не даём им взрослеть и реализовывать свой потенциал. </a:t>
            </a:r>
          </a:p>
          <a:p>
            <a:pPr marL="109728" indent="0">
              <a:buNone/>
            </a:pPr>
            <a:r>
              <a:rPr lang="ru-RU" sz="2000" dirty="0" smtClean="0"/>
              <a:t>Мы делаем их безынициативными, инфантильными, не умеющими понять, чего они хотят, не имеющие своего мнения и своей жизненной позиции.</a:t>
            </a:r>
          </a:p>
          <a:p>
            <a:pPr marL="109728" indent="0" algn="ctr">
              <a:buNone/>
            </a:pPr>
            <a:endParaRPr lang="ru-RU" sz="2000" dirty="0" smtClean="0"/>
          </a:p>
          <a:p>
            <a:pPr marL="109728" indent="0" algn="ctr">
              <a:buNone/>
            </a:pPr>
            <a:r>
              <a:rPr lang="ru-RU" sz="2000" dirty="0" smtClean="0"/>
              <a:t>ПОЭТОМУ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Ищите </a:t>
            </a:r>
            <a:r>
              <a:rPr lang="ru-RU" sz="2400" dirty="0" smtClean="0">
                <a:solidFill>
                  <a:srgbClr val="FF0000"/>
                </a:solidFill>
              </a:rPr>
              <a:t>свои</a:t>
            </a:r>
            <a:r>
              <a:rPr lang="ru-RU" sz="2400" dirty="0" smtClean="0"/>
              <a:t> собственные интересы и смыслы.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Ищите то, что сделает</a:t>
            </a:r>
            <a:r>
              <a:rPr lang="ru-RU" sz="2400" dirty="0" smtClean="0">
                <a:solidFill>
                  <a:srgbClr val="FF0000"/>
                </a:solidFill>
              </a:rPr>
              <a:t> вас счастливее</a:t>
            </a:r>
            <a:r>
              <a:rPr lang="ru-RU" sz="2400" dirty="0" smtClean="0"/>
              <a:t>, потому что детям нужны счастливые родители.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Живите прежде всего </a:t>
            </a:r>
            <a:r>
              <a:rPr lang="ru-RU" sz="2400" dirty="0" smtClean="0">
                <a:solidFill>
                  <a:srgbClr val="FF0000"/>
                </a:solidFill>
              </a:rPr>
              <a:t>для себя </a:t>
            </a:r>
            <a:r>
              <a:rPr lang="ru-RU" sz="2400" dirty="0" smtClean="0"/>
              <a:t>и только потом для детей.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3678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№1: </a:t>
            </a:r>
            <a:r>
              <a:rPr lang="ru-RU" dirty="0" smtClean="0"/>
              <a:t>Не требуйте от себя слишком многого.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Не надо ломать и переделывать себя. Вы с ребёнком своим живёте, вы его растите, вы его знаете, вы его любите, он рядом. В самом главном всё уже хорошо. А проблемы будете решать по мере их возникновения, без паники и страха совершить непоправимую ошибку.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Как же найти </a:t>
            </a:r>
            <a:r>
              <a:rPr lang="ru-RU" sz="3200" dirty="0" smtClean="0">
                <a:solidFill>
                  <a:schemeClr val="accent2"/>
                </a:solidFill>
              </a:rPr>
              <a:t>разумный баланс </a:t>
            </a:r>
            <a:r>
              <a:rPr lang="ru-RU" sz="3200" dirty="0" smtClean="0"/>
              <a:t>между любовью к ребёнку и любовью к самому себе?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7941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Правило №2: </a:t>
            </a:r>
            <a:r>
              <a:rPr lang="ru-RU" sz="3200" dirty="0" smtClean="0"/>
              <a:t>Не воспринимайте ребёнка как объект борьбы.</a:t>
            </a:r>
          </a:p>
          <a:p>
            <a:pPr marL="109728" indent="0">
              <a:buNone/>
            </a:pPr>
            <a:endParaRPr lang="ru-RU" sz="3200" dirty="0" smtClean="0"/>
          </a:p>
          <a:p>
            <a:pPr marL="109728" indent="0">
              <a:buNone/>
            </a:pPr>
            <a:r>
              <a:rPr lang="ru-RU" sz="3200" dirty="0" smtClean="0"/>
              <a:t>Реже воюйте с ребёнком. Он готов любить вас всем сердцем. А если чувствуете, что увязли в борьбе, самое время – перелезть через баррикаду и встать рядом с ребёнком.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98781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№3:</a:t>
            </a:r>
            <a:r>
              <a:rPr lang="ru-RU" dirty="0" smtClean="0"/>
              <a:t> Не устанавливайте «железобетонные» принципы.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Когда мы не уверены в себе, не уверены, что справимся с ситуацией, мы </a:t>
            </a:r>
            <a:r>
              <a:rPr lang="ru-RU" dirty="0" err="1" smtClean="0"/>
              <a:t>устанавлмваем</a:t>
            </a:r>
            <a:r>
              <a:rPr lang="ru-RU" dirty="0" smtClean="0"/>
              <a:t> жёсткие правила: шаг влево, шаг вправо-расстрел.</a:t>
            </a:r>
          </a:p>
          <a:p>
            <a:pPr marL="109728" indent="0">
              <a:buNone/>
            </a:pPr>
            <a:r>
              <a:rPr lang="ru-RU" dirty="0" smtClean="0"/>
              <a:t>Надо больше прислушиваться к себе, быть больше в контакте с собой, не стараться следовать жёстким рецептам, а отталкиваться от ситуации, и тогда можно почувствовать себя более комфортно в </a:t>
            </a:r>
            <a:r>
              <a:rPr lang="ru-RU" dirty="0" err="1" smtClean="0"/>
              <a:t>родительстве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674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Правило №4:</a:t>
            </a:r>
            <a:r>
              <a:rPr lang="ru-RU" sz="3200" dirty="0" smtClean="0"/>
              <a:t> не подчиняйте ребёнка своим ожиданиям.</a:t>
            </a:r>
          </a:p>
          <a:p>
            <a:pPr marL="109728" indent="0">
              <a:buNone/>
            </a:pPr>
            <a:endParaRPr lang="ru-RU" sz="3200" dirty="0"/>
          </a:p>
          <a:p>
            <a:pPr marL="109728" indent="0">
              <a:buNone/>
            </a:pPr>
            <a:r>
              <a:rPr lang="ru-RU" sz="3200" dirty="0" smtClean="0"/>
              <a:t>Дети в любом возрасте прекрасно чувствуют и чётко вычисляют ту сферу, которую мы в них не принимаем.</a:t>
            </a:r>
          </a:p>
          <a:p>
            <a:pPr marL="109728" indent="0">
              <a:buNone/>
            </a:pPr>
            <a:r>
              <a:rPr lang="ru-RU" sz="3200" dirty="0" smtClean="0"/>
              <a:t>И с </a:t>
            </a:r>
            <a:r>
              <a:rPr lang="ru-RU" sz="3200" dirty="0" err="1" smtClean="0"/>
              <a:t>бельшой</a:t>
            </a:r>
            <a:r>
              <a:rPr lang="ru-RU" sz="3200" dirty="0" smtClean="0"/>
              <a:t> вероятностью именно то, что вы в ребёнке не принимаете, он вам и выдаст.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53956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04867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№5: </a:t>
            </a:r>
            <a:r>
              <a:rPr lang="ru-RU" dirty="0" smtClean="0"/>
              <a:t>Не реализуйте за счёт детей свои мечты.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№6: </a:t>
            </a:r>
            <a:r>
              <a:rPr lang="ru-RU" dirty="0" smtClean="0"/>
              <a:t>Не лишайте ребёнка права чего-то не хотеть.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/>
                </a:solidFill>
              </a:rPr>
              <a:t>Правило №7: </a:t>
            </a:r>
            <a:r>
              <a:rPr lang="ru-RU" dirty="0" smtClean="0"/>
              <a:t>Не стыдите ребёнка, если он ничего не хочет. Отказ от всех притязаний и желаний – это крайняя форма протеста для ребёнка. Так проявляется его отказ жить по вашим правилам. Когда вы пытаетесь его поднять с дивана, вы-активное начало, вы-источник всех мотиваций, желаний, решений. Чем больше вы вокруг него прыгаете, тем больше он закрывается. Нужно просто отойти, сказать: «это твоя жизнь, ты живёшь её, как хочешь, если что-кричи».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3200" dirty="0" smtClean="0">
                <a:solidFill>
                  <a:schemeClr val="accent2"/>
                </a:solidFill>
              </a:rPr>
              <a:t>Правило №8: </a:t>
            </a:r>
            <a:r>
              <a:rPr lang="ru-RU" sz="3200" dirty="0" smtClean="0"/>
              <a:t>Помните: опыт принятия себя – самое лучшее, что мы можем дать детям, так как они – великие подражатели.</a:t>
            </a:r>
          </a:p>
          <a:p>
            <a:pPr marL="109728" indent="0">
              <a:buNone/>
            </a:pPr>
            <a:endParaRPr lang="ru-RU" dirty="0"/>
          </a:p>
          <a:p>
            <a:pPr marL="109728" indent="0" algn="ctr">
              <a:buNone/>
            </a:pPr>
            <a:endParaRPr lang="ru-RU" sz="5400" dirty="0" smtClean="0"/>
          </a:p>
          <a:p>
            <a:pPr marL="109728" indent="0" algn="ctr">
              <a:buNone/>
            </a:pPr>
            <a:endParaRPr lang="ru-RU" sz="5400" dirty="0"/>
          </a:p>
          <a:p>
            <a:pPr marL="109728" indent="0" algn="ctr">
              <a:buNone/>
            </a:pPr>
            <a:r>
              <a:rPr lang="ru-RU" sz="5400" dirty="0" smtClean="0"/>
              <a:t>Как принять и полюбить себя?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955561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alya\Desktop\FB-1200x628-Kak-Ptinyat-i-polubit-sebya-630x3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30571" y="135435"/>
            <a:ext cx="94051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Полюбите себя без всяких «НО». Всё отрицательное в нас и в жизни – это</a:t>
            </a:r>
          </a:p>
          <a:p>
            <a:pPr algn="ctr"/>
            <a:r>
              <a:rPr lang="ru-RU" b="1" dirty="0">
                <a:latin typeface="Comic Sans MS" panose="030F0702030302020204" pitchFamily="66" charset="0"/>
              </a:rPr>
              <a:t>в</a:t>
            </a:r>
            <a:r>
              <a:rPr lang="ru-RU" b="1" dirty="0" smtClean="0">
                <a:latin typeface="Comic Sans MS" panose="030F0702030302020204" pitchFamily="66" charset="0"/>
              </a:rPr>
              <a:t>сего лишь часть «грандиозного общего плана»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Будьте счастливы от того, что Вы живы и сейчас здесь – в этом мире!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Вам предстоит провести в компании самого себя целую жизнь!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И до тех пор, пока Вы не полюбите маленького ребёнка внутри себя, 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другим людям будет очень трудно полюбить Вас.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Примите себя без всяких условий и с открытым сердцем.</a:t>
            </a:r>
          </a:p>
          <a:p>
            <a:pPr algn="ctr"/>
            <a:endParaRPr lang="ru-RU" b="1" dirty="0">
              <a:latin typeface="Comic Sans MS" panose="030F0702030302020204" pitchFamily="66" charset="0"/>
            </a:endParaRP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Роман с самим собой – вечен…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Любите семью внутри Вас: ребёнка, родителя и годы, которые их разделяют.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Если Вы хотите наполненной впечатлениями жизни, 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обратитесь за помощью к своему внутреннему ребёнку. </a:t>
            </a:r>
          </a:p>
          <a:p>
            <a:pPr algn="ctr"/>
            <a:r>
              <a:rPr lang="ru-RU" b="1" dirty="0" smtClean="0">
                <a:latin typeface="Comic Sans MS" panose="030F0702030302020204" pitchFamily="66" charset="0"/>
              </a:rPr>
              <a:t>Он научит Вас жить радостно!</a:t>
            </a: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913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Топ-6 устаревших идей, которые мы до сих пор внедряем в головы детей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Идея №1 </a:t>
            </a:r>
            <a:r>
              <a:rPr lang="ru-RU" sz="2400" b="1" dirty="0"/>
              <a:t>Х</a:t>
            </a:r>
            <a:r>
              <a:rPr lang="ru-RU" sz="2400" b="1" dirty="0" smtClean="0"/>
              <a:t>орошо иметь на всю жизнь надёжную профессию.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Идея №2 </a:t>
            </a:r>
            <a:r>
              <a:rPr lang="ru-RU" sz="2400" b="1" dirty="0" smtClean="0"/>
              <a:t>Нужно копить деньги. </a:t>
            </a:r>
          </a:p>
          <a:p>
            <a:pPr marL="109728" indent="0">
              <a:buNone/>
            </a:pPr>
            <a:r>
              <a:rPr lang="ru-RU" sz="2400" dirty="0" smtClean="0"/>
              <a:t>В современном мире чаще просто поменять какую-то вещь, чем трястись над тем, чтобы ее не порвать и не испачкать.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Как родители поколения </a:t>
            </a:r>
            <a:r>
              <a:rPr lang="en-US" sz="3200" dirty="0" smtClean="0"/>
              <a:t>X </a:t>
            </a:r>
            <a:r>
              <a:rPr lang="ru-RU" sz="3200" dirty="0" smtClean="0"/>
              <a:t>готовят к  будущему детей поколения </a:t>
            </a:r>
            <a:r>
              <a:rPr lang="en-US" sz="3200" dirty="0" smtClean="0"/>
              <a:t>Z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4896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ru-RU" sz="2800" dirty="0"/>
              <a:t>Поколение </a:t>
            </a:r>
            <a:r>
              <a:rPr lang="en-US" sz="2800" dirty="0"/>
              <a:t>Z</a:t>
            </a:r>
            <a:r>
              <a:rPr lang="ru-RU" sz="2800" dirty="0"/>
              <a:t> </a:t>
            </a:r>
            <a:r>
              <a:rPr lang="ru-RU" sz="2800" dirty="0" smtClean="0"/>
              <a:t>–это переходное из </a:t>
            </a:r>
            <a:r>
              <a:rPr lang="en-US" sz="2800" dirty="0" smtClean="0"/>
              <a:t>XX</a:t>
            </a:r>
            <a:r>
              <a:rPr lang="ru-RU" sz="2800" dirty="0" smtClean="0"/>
              <a:t> в </a:t>
            </a:r>
            <a:r>
              <a:rPr lang="en-US" sz="2800" dirty="0" smtClean="0"/>
              <a:t>XXI</a:t>
            </a:r>
            <a:r>
              <a:rPr lang="ru-RU" sz="2800" dirty="0"/>
              <a:t> </a:t>
            </a:r>
            <a:r>
              <a:rPr lang="ru-RU" sz="2800" dirty="0" smtClean="0"/>
              <a:t>Это первое по-настоящему цифровое поколение: дети с годовалого возраста осваивают планшеты и смартфоны. Их также называют «домоседы», ведь информацию они черпают в основном из Сети, играют в игры онлайн, общаться предпочитают в </a:t>
            </a:r>
            <a:r>
              <a:rPr lang="ru-RU" sz="2800" dirty="0" err="1" smtClean="0"/>
              <a:t>соц</a:t>
            </a:r>
            <a:r>
              <a:rPr lang="ru-RU" sz="2800" dirty="0" smtClean="0"/>
              <a:t> сетях или при помощи мессенджеров.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1900" dirty="0" smtClean="0">
                <a:solidFill>
                  <a:srgbClr val="FF0000"/>
                </a:solidFill>
              </a:rPr>
              <a:t>В современной школе учатся два поколения:</a:t>
            </a:r>
            <a:br>
              <a:rPr lang="ru-RU" sz="1900" dirty="0" smtClean="0">
                <a:solidFill>
                  <a:srgbClr val="FF0000"/>
                </a:solidFill>
              </a:rPr>
            </a:br>
            <a:r>
              <a:rPr lang="ru-RU" sz="1900" dirty="0" smtClean="0">
                <a:solidFill>
                  <a:srgbClr val="FF0000"/>
                </a:solidFill>
              </a:rPr>
              <a:t>поколение миллениум или </a:t>
            </a:r>
            <a:r>
              <a:rPr lang="en-US" sz="1900" dirty="0" smtClean="0">
                <a:solidFill>
                  <a:srgbClr val="FF0000"/>
                </a:solidFill>
              </a:rPr>
              <a:t>Y – </a:t>
            </a:r>
            <a:r>
              <a:rPr lang="ru-RU" sz="1900" dirty="0" smtClean="0">
                <a:solidFill>
                  <a:srgbClr val="FF0000"/>
                </a:solidFill>
              </a:rPr>
              <a:t>это ученики 9,10, 11 классов</a:t>
            </a:r>
            <a:br>
              <a:rPr lang="ru-RU" sz="1900" dirty="0" smtClean="0">
                <a:solidFill>
                  <a:srgbClr val="FF0000"/>
                </a:solidFill>
              </a:rPr>
            </a:br>
            <a:r>
              <a:rPr lang="ru-RU" sz="1900" dirty="0" smtClean="0">
                <a:solidFill>
                  <a:srgbClr val="FF0000"/>
                </a:solidFill>
              </a:rPr>
              <a:t>поколение </a:t>
            </a:r>
            <a:r>
              <a:rPr lang="en-US" sz="1900" dirty="0" smtClean="0">
                <a:solidFill>
                  <a:srgbClr val="FF0000"/>
                </a:solidFill>
              </a:rPr>
              <a:t>Z – </a:t>
            </a:r>
            <a:r>
              <a:rPr lang="ru-RU" sz="1900" dirty="0" smtClean="0">
                <a:solidFill>
                  <a:srgbClr val="FF0000"/>
                </a:solidFill>
              </a:rPr>
              <a:t>это ученики с 1 по 8 классов и все дошкольники.</a:t>
            </a:r>
            <a:endParaRPr lang="ru-RU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472608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Идея №3 </a:t>
            </a:r>
            <a:r>
              <a:rPr lang="ru-RU" sz="2800" b="1" dirty="0" smtClean="0"/>
              <a:t>Нужно копить знания и разбираться буквально во всём. </a:t>
            </a:r>
          </a:p>
          <a:p>
            <a:pPr marL="109728" indent="0">
              <a:buNone/>
            </a:pPr>
            <a:endParaRPr lang="ru-RU" sz="2800" b="1" dirty="0" smtClean="0"/>
          </a:p>
          <a:p>
            <a:pPr marL="109728" indent="0">
              <a:buNone/>
            </a:pPr>
            <a:r>
              <a:rPr lang="ru-RU" sz="2800" dirty="0" smtClean="0"/>
              <a:t>На самом деле в современном мире гораздо эффективней ориентироваться в море информации, уметь её добывать, уметь структурировать, уметь различать достоверную информацию и ложную. Где этому учат? Человек сам научится в интернете.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3712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Идея №4 </a:t>
            </a:r>
            <a:r>
              <a:rPr lang="ru-RU" b="1" dirty="0" smtClean="0"/>
              <a:t>Нужно ВСЁ делать хорошо, качественно.</a:t>
            </a:r>
          </a:p>
          <a:p>
            <a:pPr marL="109728" indent="0">
              <a:buNone/>
            </a:pPr>
            <a:endParaRPr lang="ru-RU" b="1" dirty="0" smtClean="0"/>
          </a:p>
          <a:p>
            <a:pPr marL="109728" indent="0">
              <a:buNone/>
            </a:pPr>
            <a:r>
              <a:rPr lang="ru-RU" dirty="0" smtClean="0"/>
              <a:t>Задача в современном мире, наоборот, прямо противоположная – уметь ловко и быстро определять, что мы делаем максимально хорошо, что мы делаем приемлемо, а что мы делаем тяп-ляп.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Главное научиться ранжировать задачи: что нужно делать на совесть, что нужно делать на уровне сойдёт, что нужно делать, лишь бы поставить галочку.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191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19268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Идея №5</a:t>
            </a:r>
            <a:r>
              <a:rPr lang="ru-RU" sz="2600" dirty="0" smtClean="0"/>
              <a:t> </a:t>
            </a:r>
            <a:r>
              <a:rPr lang="ru-RU" sz="2600" b="1" dirty="0" smtClean="0"/>
              <a:t>Нужно стараться, чтобы усердием добиться успеха.</a:t>
            </a:r>
            <a:endParaRPr lang="ru-RU" sz="2600" dirty="0"/>
          </a:p>
          <a:p>
            <a:pPr marL="109728" indent="0">
              <a:buNone/>
            </a:pPr>
            <a:r>
              <a:rPr lang="ru-RU" sz="2600" dirty="0" smtClean="0"/>
              <a:t>В современном мире усердность вовсе не равна успеху, а мы продолжаем требовать от них усидчивости и усердности как главных качеств. Если мы требуем от ребёнка всё делать качественно, у него не будет шанса стать в чём-то лучшим.</a:t>
            </a:r>
          </a:p>
          <a:p>
            <a:pPr marL="109728" indent="0">
              <a:buNone/>
            </a:pPr>
            <a:endParaRPr lang="ru-RU" sz="2600" dirty="0" smtClean="0"/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2600" dirty="0">
                <a:solidFill>
                  <a:srgbClr val="FF0000"/>
                </a:solidFill>
              </a:rPr>
              <a:t>Идея №6</a:t>
            </a:r>
            <a:r>
              <a:rPr lang="ru-RU" sz="2600" dirty="0">
                <a:solidFill>
                  <a:prstClr val="black"/>
                </a:solidFill>
              </a:rPr>
              <a:t> </a:t>
            </a:r>
            <a:r>
              <a:rPr lang="ru-RU" sz="2600" b="1" dirty="0">
                <a:solidFill>
                  <a:prstClr val="black"/>
                </a:solidFill>
              </a:rPr>
              <a:t>Правильное направление – это развитие вверх по карьерной лестнице.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2600" dirty="0">
                <a:solidFill>
                  <a:prstClr val="black"/>
                </a:solidFill>
              </a:rPr>
              <a:t>Что мы видим в современном мире? Снова появилась горизонтальная карьера, где на одной и той же должности расширяется круг задач.</a:t>
            </a:r>
          </a:p>
          <a:p>
            <a:pPr marL="109728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44600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4800" dirty="0" smtClean="0"/>
              <a:t>Это четыре </a:t>
            </a: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оммуникация,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ооперация,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реативность,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4800" dirty="0" smtClean="0">
                <a:solidFill>
                  <a:srgbClr val="FF0000"/>
                </a:solidFill>
              </a:rPr>
              <a:t>к</a:t>
            </a:r>
            <a:r>
              <a:rPr lang="ru-RU" sz="4800" dirty="0" smtClean="0"/>
              <a:t>ритическое мышление.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</a:t>
            </a:r>
            <a:r>
              <a:rPr lang="ru-RU" dirty="0" smtClean="0">
                <a:solidFill>
                  <a:srgbClr val="FF0000"/>
                </a:solidFill>
              </a:rPr>
              <a:t>качества</a:t>
            </a:r>
            <a:r>
              <a:rPr lang="ru-RU" dirty="0" smtClean="0"/>
              <a:t> нужны детям в будущем?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06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16632"/>
            <a:ext cx="8229600" cy="6432632"/>
          </a:xfrm>
        </p:spPr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ru-RU" sz="2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Самые ценные вещи, </a:t>
            </a:r>
          </a:p>
          <a:p>
            <a:pPr marL="109728" indent="0" algn="ctr">
              <a:buNone/>
            </a:pPr>
            <a:r>
              <a:rPr lang="ru-RU" sz="28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которые родители могут дать детям: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Фундаментальные жизненные ценности.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Уверенность в себе и доверие к самому себе.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Родительскую поддержку.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Свободу выбора, самостоятельность.</a:t>
            </a:r>
          </a:p>
          <a:p>
            <a:endParaRPr lang="ru-RU" sz="2400" dirty="0"/>
          </a:p>
          <a:p>
            <a:pPr marL="109728" indent="0" algn="ctr">
              <a:buNone/>
            </a:pPr>
            <a:r>
              <a:rPr lang="ru-RU" sz="2800" dirty="0">
                <a:solidFill>
                  <a:schemeClr val="accent2"/>
                </a:solidFill>
                <a:latin typeface="Arial Black" panose="020B0A04020102020204" pitchFamily="34" charset="0"/>
              </a:rPr>
              <a:t>Знайте: идеальных родителей не бывает</a:t>
            </a:r>
            <a:r>
              <a:rPr lang="ru-RU" sz="28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.</a:t>
            </a:r>
            <a:endParaRPr lang="ru-RU" sz="2800" dirty="0">
              <a:solidFill>
                <a:schemeClr val="accent2"/>
              </a:solidFill>
              <a:latin typeface="Arial Black" panose="020B0A04020102020204" pitchFamily="34" charset="0"/>
            </a:endParaRPr>
          </a:p>
          <a:p>
            <a:pPr marL="109728" indent="0">
              <a:buNone/>
            </a:pPr>
            <a:r>
              <a:rPr lang="ru-RU" sz="3300" dirty="0"/>
              <a:t>Все в чём-то совершают ошибки, не надо </a:t>
            </a:r>
            <a:r>
              <a:rPr lang="ru-RU" sz="3300" dirty="0" smtClean="0"/>
              <a:t>постоянно винить себя в том, что вы плохая мать или никчёмный отец – это только увеличит вашу неуверенность в себе и не позволит принять в нужный момент верное решение. Главное – стремление не переставать учиться грамотному </a:t>
            </a:r>
            <a:r>
              <a:rPr lang="ru-RU" sz="3300" dirty="0" err="1" smtClean="0"/>
              <a:t>родительству</a:t>
            </a:r>
            <a:r>
              <a:rPr lang="ru-RU" sz="3300" dirty="0" smtClean="0"/>
              <a:t>, сотрудничать с педагогами и другими школьными специалистами.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57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Эти дети свободно используют мультимедийные технологии.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Концентрация внимания намного меньше.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Нетерпеливы. Умеют сосредотачиваться только на краткосрочных целях.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Имеют «клиповое мышление»: память функционирует по-другому, увязывая текст с картинкой.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Ориентированы на потребление всех возможных ресурсов: информации, товаров, услуг, развлечений.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Ценят честность и откровенность.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Быстро взрослеют – становятся самостоятельными «добытчиками» и устанавливают свой стиль жизни.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err="1" smtClean="0"/>
              <a:t>Гиперактивны</a:t>
            </a:r>
            <a:r>
              <a:rPr lang="ru-RU" sz="1800" dirty="0" smtClean="0"/>
              <a:t> (чрезмерно возбудимы и с низким уровнем самоконтроля).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Склонны к </a:t>
            </a:r>
            <a:r>
              <a:rPr lang="ru-RU" sz="1800" dirty="0" err="1" smtClean="0"/>
              <a:t>аутизации</a:t>
            </a:r>
            <a:r>
              <a:rPr lang="ru-RU" sz="1800" dirty="0" smtClean="0"/>
              <a:t> (погруженности в себя и свой собственный виртуальный мир).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отличается поколение </a:t>
            </a:r>
            <a:r>
              <a:rPr lang="en-US" dirty="0" smtClean="0"/>
              <a:t>Z</a:t>
            </a:r>
            <a:r>
              <a:rPr lang="ru-RU" dirty="0" smtClean="0"/>
              <a:t> от предыдущих поколений?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8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Задача родителей помочь подростку справиться с неизбежными физиологическими изменениями, вызванными процессом взросления организма. </a:t>
            </a:r>
          </a:p>
          <a:p>
            <a:r>
              <a:rPr lang="ru-RU" dirty="0" smtClean="0"/>
              <a:t>Необходимо следить за тем, чтобы подросток правильно питался.</a:t>
            </a:r>
          </a:p>
          <a:p>
            <a:r>
              <a:rPr lang="ru-RU" dirty="0" smtClean="0"/>
              <a:t>Соблюдал режим дня (сон не менее 10 часов в сутки).</a:t>
            </a:r>
          </a:p>
          <a:p>
            <a:r>
              <a:rPr lang="ru-RU" dirty="0" smtClean="0"/>
              <a:t>Регулярно делал физические упражнения или начал заниматься спортом.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 этом нормативных кризисов развития (3 года, 7 лет, 10-14 лет) принадлежность к поколению не отменяет.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3604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300" dirty="0" smtClean="0"/>
              <a:t>Резко повышается утомляемость, возбудимость, раздражительность.</a:t>
            </a:r>
          </a:p>
          <a:p>
            <a:r>
              <a:rPr lang="ru-RU" sz="2300" dirty="0" smtClean="0"/>
              <a:t>Возникает тревожность, повышенное беспокойство, агрессивность, снижение работоспособности.</a:t>
            </a:r>
          </a:p>
          <a:p>
            <a:r>
              <a:rPr lang="ru-RU" sz="2300" dirty="0" smtClean="0"/>
              <a:t>Наблюдается взрыв непослушания, грубость, конфликтность, немотивированное противостояние взрослым.</a:t>
            </a:r>
          </a:p>
          <a:p>
            <a:r>
              <a:rPr lang="ru-RU" sz="2300" dirty="0" smtClean="0"/>
              <a:t>Негативизм по отношению к учителям, </a:t>
            </a:r>
            <a:r>
              <a:rPr lang="ru-RU" sz="2300" dirty="0" err="1" smtClean="0"/>
              <a:t>хваставство</a:t>
            </a:r>
            <a:r>
              <a:rPr lang="ru-RU" sz="2300" dirty="0" smtClean="0"/>
              <a:t> своей независимостью.</a:t>
            </a:r>
          </a:p>
          <a:p>
            <a:r>
              <a:rPr lang="ru-RU" sz="2300" dirty="0" smtClean="0"/>
              <a:t>Отстаивая свои новые права, подросток ограждает многие сферы своей жизни от контроля родителей.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Самым сильным изменениям подвергается нервная система подростка: под влиянием гормональных и физиологических изменений изменяются его эмоциональное и поведенческие реакции: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525963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ru-RU" sz="2000" dirty="0" smtClean="0"/>
              <a:t>Определяется </a:t>
            </a:r>
            <a:r>
              <a:rPr lang="ru-RU" sz="2000" dirty="0" smtClean="0">
                <a:solidFill>
                  <a:srgbClr val="FF0000"/>
                </a:solidFill>
              </a:rPr>
              <a:t>характер будущих отношений </a:t>
            </a:r>
            <a:r>
              <a:rPr lang="ru-RU" sz="2000" dirty="0" smtClean="0"/>
              <a:t>взрослеющего человека </a:t>
            </a:r>
            <a:r>
              <a:rPr lang="ru-RU" sz="2000" dirty="0" smtClean="0">
                <a:solidFill>
                  <a:srgbClr val="FF0000"/>
                </a:solidFill>
              </a:rPr>
              <a:t>с родителями – </a:t>
            </a:r>
            <a:r>
              <a:rPr lang="ru-RU" sz="2000" dirty="0" smtClean="0"/>
              <a:t>будут ли они близкими, доверительными, уважительными. Или произойдет отмежевание, возникнет эмоциональный холод, отчуждение, скрытность, которые останутся на всю жизнь и будут отравлять семейную атмосферу, порождать раздоры и конфликты в будущем.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000" dirty="0" smtClean="0"/>
              <a:t>Формируется </a:t>
            </a:r>
            <a:r>
              <a:rPr lang="ru-RU" sz="2000" err="1" smtClean="0">
                <a:solidFill>
                  <a:srgbClr val="FF0000"/>
                </a:solidFill>
              </a:rPr>
              <a:t>самооценка</a:t>
            </a:r>
            <a:r>
              <a:rPr lang="ru-RU" sz="2000" smtClean="0">
                <a:solidFill>
                  <a:srgbClr val="FF0000"/>
                </a:solidFill>
              </a:rPr>
              <a:t>, </a:t>
            </a:r>
            <a:r>
              <a:rPr lang="ru-RU" sz="2000" smtClean="0"/>
              <a:t>тренируется </a:t>
            </a:r>
            <a:r>
              <a:rPr lang="ru-RU" sz="2000" dirty="0" smtClean="0"/>
              <a:t>сила собственного «Я», которая во взрослой жизни является главным внутренним защитником личности и позволяет человеку с честью выходить из самых сложных ситуаций.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000" dirty="0" smtClean="0"/>
              <a:t>Складывается </a:t>
            </a:r>
            <a:r>
              <a:rPr lang="ru-RU" sz="2000" dirty="0" smtClean="0">
                <a:solidFill>
                  <a:srgbClr val="FF0000"/>
                </a:solidFill>
              </a:rPr>
              <a:t>система целей, ценностей, интересов.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Главные психологические процессы подросткового возраста: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423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Из этой специфики вытекают дальнейшие психологические особенности этого поколения: меньше человеческой коммуникации, больше техногенной.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Положительные черты: </a:t>
            </a:r>
            <a:r>
              <a:rPr lang="ru-RU" sz="1600" dirty="0" smtClean="0"/>
              <a:t>у всей популяции современных детей повышается уровень интеллекта. Увеличивается категория одарённых детей. Среди них и дети с особым развитым мышлением, и дети, способные влиять на других людей (лидеры), и дети – «золотые руки», и дети, представляющие мир в образах (художественно одарённые дети), и дети, обладающие двигательным талантом (спортсмены).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Неблагоприятные тенденции: </a:t>
            </a:r>
            <a:r>
              <a:rPr lang="ru-RU" sz="1600" dirty="0" smtClean="0"/>
              <a:t>рост одиночества, чувства отверженности, низкий уровень коммуникативной </a:t>
            </a:r>
            <a:r>
              <a:rPr lang="ru-RU" sz="1600" dirty="0" err="1" smtClean="0"/>
              <a:t>компентности</a:t>
            </a:r>
            <a:r>
              <a:rPr lang="ru-RU" sz="1600" dirty="0" smtClean="0"/>
              <a:t>, рост тревожности, углубленной чувством ненужности взрослому миру, опустошённости, растерянности, неверия в себя.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По сравнению с предыдущими поколениями, у </a:t>
            </a:r>
            <a:r>
              <a:rPr lang="ru-RU" sz="1600" dirty="0" err="1" smtClean="0">
                <a:solidFill>
                  <a:srgbClr val="FF0000"/>
                </a:solidFill>
              </a:rPr>
              <a:t>покоения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Z </a:t>
            </a:r>
            <a:r>
              <a:rPr lang="ru-RU" sz="1600" dirty="0" smtClean="0">
                <a:solidFill>
                  <a:srgbClr val="FF0000"/>
                </a:solidFill>
              </a:rPr>
              <a:t> еще больше обострится конфликт отцов и детей</a:t>
            </a:r>
            <a:r>
              <a:rPr lang="ru-RU" sz="1600" dirty="0" smtClean="0"/>
              <a:t>, конфликт мировоззренческий. Традиционная семья сильно изменяется.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Формирует и будет дальше формировать взгляды поколения</a:t>
            </a:r>
            <a:r>
              <a:rPr lang="en-US" sz="2000" dirty="0" smtClean="0"/>
              <a:t> Z</a:t>
            </a:r>
            <a:r>
              <a:rPr lang="ru-RU" sz="2000" dirty="0" smtClean="0"/>
              <a:t> во многом Интернет. </a:t>
            </a:r>
            <a:br>
              <a:rPr lang="ru-RU" sz="2000" dirty="0" smtClean="0"/>
            </a:br>
            <a:r>
              <a:rPr lang="ru-RU" sz="2000" dirty="0" smtClean="0"/>
              <a:t>У нас сейчас дети часто разбираются в чём-то лучше, чем взрослые. Никогда в истории человечества такого не было, а сейчас это норма.</a:t>
            </a:r>
            <a:r>
              <a:rPr lang="en-US" sz="2000" dirty="0" smtClean="0"/>
              <a:t>  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7256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1. Щедрые родители </a:t>
            </a:r>
            <a:r>
              <a:rPr lang="ru-RU" sz="2600" dirty="0"/>
              <a:t>Девиз: Мой ребёнок ни в чём не должен испытывать недостатка! Такие родители подменяют понятие любить понятием купить</a:t>
            </a:r>
            <a:r>
              <a:rPr lang="ru-RU" sz="2600" dirty="0" smtClean="0"/>
              <a:t>.</a:t>
            </a:r>
          </a:p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2. Тревожные родители </a:t>
            </a:r>
            <a:r>
              <a:rPr lang="ru-RU" sz="2600" dirty="0" smtClean="0"/>
              <a:t>Девиз: Без меня ребёнок самостоятельно ничего хорошо сделать не может! Дети вырастают в маменькиных сыночков или папенькиных дочек.</a:t>
            </a:r>
          </a:p>
          <a:p>
            <a:pPr marL="109728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3. Уставшие родители </a:t>
            </a:r>
            <a:r>
              <a:rPr lang="ru-RU" sz="2600" dirty="0" smtClean="0"/>
              <a:t>Девиз: </a:t>
            </a:r>
            <a:r>
              <a:rPr lang="ru-RU" sz="2600" dirty="0" err="1" smtClean="0"/>
              <a:t>Родительство</a:t>
            </a:r>
            <a:r>
              <a:rPr lang="ru-RU" sz="2600" dirty="0" smtClean="0"/>
              <a:t>-тяжкий труд с непредсказуемым результатом! Основное средство воспитания запреты (не лезь, не делай то, не делай это, как ты мне надоел, я от тебя устала). Подростки мстят родителям «позоря семью».</a:t>
            </a:r>
          </a:p>
          <a:p>
            <a:pPr marL="566928" indent="-457200">
              <a:buFont typeface="+mj-lt"/>
              <a:buAutoNum type="arabicPeriod"/>
            </a:pPr>
            <a:endParaRPr lang="ru-RU" sz="2000" dirty="0" smtClean="0"/>
          </a:p>
          <a:p>
            <a:pPr marL="566928" indent="-457200">
              <a:buFont typeface="+mj-lt"/>
              <a:buAutoNum type="arabicPeriod"/>
            </a:pPr>
            <a:endParaRPr lang="ru-RU" sz="2000" dirty="0" smtClean="0"/>
          </a:p>
          <a:p>
            <a:pPr marL="109728" indent="0"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0" y="1341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100" dirty="0"/>
              <a:t>Ваш ребёнок – </a:t>
            </a:r>
            <a:r>
              <a:rPr lang="ru-RU" sz="3100" dirty="0" smtClean="0"/>
              <a:t>зеркало </a:t>
            </a:r>
            <a:r>
              <a:rPr lang="ru-RU" sz="3100" dirty="0"/>
              <a:t>вашей семьи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r>
              <a:rPr lang="ru-RU" sz="2700" dirty="0" smtClean="0"/>
              <a:t>6 типов родителей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95194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4721" y="188640"/>
            <a:ext cx="8964488" cy="4525963"/>
          </a:xfrm>
        </p:spPr>
        <p:txBody>
          <a:bodyPr>
            <a:normAutofit fontScale="25000" lnSpcReduction="20000"/>
          </a:bodyPr>
          <a:lstStyle/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4. Родители-</a:t>
            </a:r>
            <a:r>
              <a:rPr lang="ru-RU" sz="8800" dirty="0" err="1" smtClean="0">
                <a:solidFill>
                  <a:srgbClr val="FF0000"/>
                </a:solidFill>
              </a:rPr>
              <a:t>перфекционисты</a:t>
            </a:r>
            <a:r>
              <a:rPr lang="ru-RU" sz="8800" dirty="0" smtClean="0">
                <a:solidFill>
                  <a:srgbClr val="FF0000"/>
                </a:solidFill>
              </a:rPr>
              <a:t> </a:t>
            </a:r>
            <a:r>
              <a:rPr lang="ru-RU" sz="8800" dirty="0">
                <a:solidFill>
                  <a:prstClr val="black"/>
                </a:solidFill>
              </a:rPr>
              <a:t>Девиз: Ты должен быть лучше всех! Такие родители больших высот не достигли в своей жизни и компенсируют свой полу-успех на детях, стремясь отдать в самое престижное заведение. Ребёнок перегружен в раннем школьном возрасте, что к подростковому возрасту он готов всех послать и вести жизнь крутого </a:t>
            </a:r>
            <a:r>
              <a:rPr lang="ru-RU" sz="8800" dirty="0" err="1">
                <a:solidFill>
                  <a:prstClr val="black"/>
                </a:solidFill>
              </a:rPr>
              <a:t>пофигиста</a:t>
            </a:r>
            <a:r>
              <a:rPr lang="ru-RU" sz="8800" dirty="0">
                <a:solidFill>
                  <a:prstClr val="black"/>
                </a:solidFill>
              </a:rPr>
              <a:t>. Главная опасность: ребёнок ничего не хочет и ничего не делает.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5. Родители-неудачники</a:t>
            </a:r>
            <a:r>
              <a:rPr lang="ru-RU" sz="8800" dirty="0" smtClean="0">
                <a:solidFill>
                  <a:prstClr val="black"/>
                </a:solidFill>
              </a:rPr>
              <a:t> </a:t>
            </a:r>
            <a:r>
              <a:rPr lang="ru-RU" sz="8800" dirty="0">
                <a:solidFill>
                  <a:prstClr val="black"/>
                </a:solidFill>
              </a:rPr>
              <a:t>Девиз: Если мне не довелось самому жить по своей мечте, то уж ребёнок её точно осуществит! Такие  родители многого добились, но осталось какое-то нереализованное желание. На пути к осуществлению родительской мечты, ребёнка подстерегают истощение нервной системы, невроз или </a:t>
            </a:r>
            <a:r>
              <a:rPr lang="ru-RU" sz="8800" dirty="0" err="1">
                <a:solidFill>
                  <a:prstClr val="black"/>
                </a:solidFill>
              </a:rPr>
              <a:t>психосоматоз</a:t>
            </a:r>
            <a:r>
              <a:rPr lang="ru-RU" sz="8800" dirty="0" smtClean="0">
                <a:solidFill>
                  <a:prstClr val="black"/>
                </a:solidFill>
              </a:rPr>
              <a:t>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6. Родители-спекулянты или манипуляторы. </a:t>
            </a:r>
            <a:r>
              <a:rPr lang="ru-RU" sz="8800" dirty="0" smtClean="0">
                <a:solidFill>
                  <a:prstClr val="black"/>
                </a:solidFill>
              </a:rPr>
              <a:t>Девиз: Ребёнок-прекрасный, мощный способ воздействия на окружающих: супруга, родителей, других родственников в сторону своих родительских интересов. В такой обстановке дети пытаются защититься от подобной реальности. А в подростковом возрасте это приводит к разного рода зависимостям, нежеланию учиться, стремлению к антисоциальному поведению, проблемам со здоровьем.</a:t>
            </a:r>
            <a:endParaRPr lang="ru-RU" sz="8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999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631</TotalTime>
  <Words>1904</Words>
  <Application>Microsoft Office PowerPoint</Application>
  <PresentationFormat>Экран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Дети поколения Z  </vt:lpstr>
      <vt:lpstr>В современной школе учатся два поколения: поколение миллениум или Y – это ученики 9,10, 11 классов поколение Z – это ученики с 1 по 8 классов и все дошкольники.</vt:lpstr>
      <vt:lpstr>Чем отличается поколение Z от предыдущих поколений?</vt:lpstr>
      <vt:lpstr>При этом нормативных кризисов развития (3 года, 7 лет, 10-14 лет) принадлежность к поколению не отменяет.</vt:lpstr>
      <vt:lpstr>Самым сильным изменениям подвергается нервная система подростка: под влиянием гормональных и физиологических изменений изменяются его эмоциональное и поведенческие реакции:</vt:lpstr>
      <vt:lpstr>Главные психологические процессы подросткового возраста:</vt:lpstr>
      <vt:lpstr>Формирует и будет дальше формировать взгляды поколения Z во многом Интернет.  У нас сейчас дети часто разбираются в чём-то лучше, чем взрослые. Никогда в истории человечества такого не было, а сейчас это норма.   </vt:lpstr>
      <vt:lpstr>Ваш ребёнок – зеркало вашей семьи. 6 типов родителей</vt:lpstr>
      <vt:lpstr>Презентация PowerPoint</vt:lpstr>
      <vt:lpstr>Ваш ребёнок –  зеркало вашей семьи.</vt:lpstr>
      <vt:lpstr>Презентация PowerPoint</vt:lpstr>
      <vt:lpstr>Как же найти разумный баланс между любовью к ребёнку и любовью к самому себе?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родители поколения X готовят к  будущему детей поколения Z:</vt:lpstr>
      <vt:lpstr>Презентация PowerPoint</vt:lpstr>
      <vt:lpstr>Презентация PowerPoint</vt:lpstr>
      <vt:lpstr>Презентация PowerPoint</vt:lpstr>
      <vt:lpstr>Какие качества нужны детям в будущем?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 поколения Z  </dc:title>
  <dc:creator>1</dc:creator>
  <cp:lastModifiedBy>1</cp:lastModifiedBy>
  <cp:revision>40</cp:revision>
  <dcterms:created xsi:type="dcterms:W3CDTF">2019-03-20T03:24:44Z</dcterms:created>
  <dcterms:modified xsi:type="dcterms:W3CDTF">2019-03-21T05:04:20Z</dcterms:modified>
</cp:coreProperties>
</file>