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75" r:id="rId4"/>
    <p:sldId id="260" r:id="rId5"/>
    <p:sldId id="274" r:id="rId6"/>
    <p:sldId id="272" r:id="rId7"/>
    <p:sldId id="280" r:id="rId8"/>
    <p:sldId id="284" r:id="rId9"/>
    <p:sldId id="281" r:id="rId10"/>
    <p:sldId id="282" r:id="rId11"/>
    <p:sldId id="283" r:id="rId12"/>
    <p:sldId id="261" r:id="rId13"/>
    <p:sldId id="285" r:id="rId14"/>
    <p:sldId id="273" r:id="rId15"/>
    <p:sldId id="287" r:id="rId16"/>
    <p:sldId id="286" r:id="rId17"/>
    <p:sldId id="288" r:id="rId18"/>
    <p:sldId id="289" r:id="rId19"/>
    <p:sldId id="290" r:id="rId20"/>
    <p:sldId id="292" r:id="rId21"/>
    <p:sldId id="291" r:id="rId22"/>
    <p:sldId id="266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ад 451\родители\LVKGG7Uei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Blip>
                <a:blip r:embed="rId2"/>
              </a:buBlip>
            </a:pPr>
            <a:r>
              <a:rPr lang="ru-RU" sz="3600" dirty="0" smtClean="0">
                <a:latin typeface="Monotype Corsiva" panose="03010101010201010101" pitchFamily="66" charset="0"/>
              </a:rPr>
              <a:t>полезнее и дороже любой игрушки для ребёнка </a:t>
            </a:r>
            <a:r>
              <a:rPr lang="ru-RU" sz="4000" b="1" dirty="0" smtClean="0">
                <a:latin typeface="Monotype Corsiva" panose="03010101010201010101" pitchFamily="66" charset="0"/>
              </a:rPr>
              <a:t>общение с родителями. </a:t>
            </a:r>
            <a:r>
              <a:rPr lang="ru-RU" sz="3600" dirty="0" smtClean="0">
                <a:latin typeface="Monotype Corsiva" panose="03010101010201010101" pitchFamily="66" charset="0"/>
              </a:rPr>
              <a:t>(Контакт с ребёнком должен быть построен на учёте его индивидуальности-темперамента, склонностей. Постоянное тактичное всматривание, вчувствование в эмоциональное состояние, внутренний мир ребёнка, в происходящие в нём изменения, в особенности его душевного строя-всё это создаёт основу для глубокого взаимопонимания между детьми и родителями в любом возрасте)</a:t>
            </a:r>
          </a:p>
          <a:p>
            <a:pPr lvl="0"/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Blip>
                <a:blip r:embed="rId2"/>
              </a:buBlip>
            </a:pPr>
            <a:r>
              <a:rPr lang="ru-RU" sz="4800" b="1" dirty="0" smtClean="0">
                <a:latin typeface="Monotype Corsiva" panose="03010101010201010101" pitchFamily="66" charset="0"/>
              </a:rPr>
              <a:t>Родительская любовь </a:t>
            </a:r>
            <a:r>
              <a:rPr lang="ru-RU" sz="4000" dirty="0" smtClean="0">
                <a:latin typeface="Monotype Corsiva" panose="03010101010201010101" pitchFamily="66" charset="0"/>
              </a:rPr>
              <a:t>принесёт ребёнку больше счастья, если он будет видеть, что она проявляется в отношениях родителей не только к нему, но и</a:t>
            </a:r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  <a:r>
              <a:rPr lang="ru-RU" sz="4800" b="1" dirty="0" smtClean="0">
                <a:latin typeface="Monotype Corsiva" panose="03010101010201010101" pitchFamily="66" charset="0"/>
              </a:rPr>
              <a:t>друг к другу </a:t>
            </a:r>
            <a:r>
              <a:rPr lang="ru-RU" sz="4000" dirty="0" smtClean="0">
                <a:latin typeface="Monotype Corsiva" panose="03010101010201010101" pitchFamily="66" charset="0"/>
              </a:rPr>
              <a:t>(самый лучший подарок, который родители могут сделать своему ребёнку, это </a:t>
            </a:r>
            <a:r>
              <a:rPr lang="ru-RU" sz="4000" b="1" dirty="0" smtClean="0">
                <a:latin typeface="Monotype Corsiva" panose="03010101010201010101" pitchFamily="66" charset="0"/>
              </a:rPr>
              <a:t>ИХ</a:t>
            </a:r>
            <a:r>
              <a:rPr lang="ru-RU" sz="4000" dirty="0" smtClean="0"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latin typeface="Monotype Corsiva" panose="03010101010201010101" pitchFamily="66" charset="0"/>
              </a:rPr>
              <a:t>эмоциональное, физическое, духовное и интеллектуальное здоровье)</a:t>
            </a:r>
            <a:endParaRPr lang="ru-RU" sz="40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00808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«у каждого ребёнка есть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основной язык любви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 помощью которого родители могут общаться с ним на глубоком душевном уровне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контакт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объятия, поцелуи, поглаживания по плечу, шуточную борьбу, просто ласковое прикосновение, когда вы выходите из комнаты. У психологов есть понятие «тактильного голода». Бывает он у детей, которых вполне достаточно кормят, но мало ласкают.</a:t>
            </a:r>
          </a:p>
        </p:txBody>
      </p:sp>
      <p:pic>
        <p:nvPicPr>
          <p:cNvPr id="4" name="Picture 2" descr="C:\Users\1\Desktop\Без назван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/>
          <a:stretch/>
        </p:blipFill>
        <p:spPr bwMode="auto">
          <a:xfrm>
            <a:off x="1259632" y="5474966"/>
            <a:ext cx="1865929" cy="13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/>
          <a:stretch/>
        </p:blipFill>
        <p:spPr bwMode="auto">
          <a:xfrm>
            <a:off x="4025392" y="5452723"/>
            <a:ext cx="1165224" cy="14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1\Desktop\images (2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5796136" y="5462898"/>
            <a:ext cx="1467247" cy="13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00808"/>
            <a:ext cx="84249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глаз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родители с любовью и нежностью смотрят на своего ребёнка тогда, когда он особенно хорош и дисциплинирован. В таких ситуациях ребёнок обоснованно воспринимает родительскую любовь как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обусловленную.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Внимательнее всего ребёнок слушает родителей, когда они смотрят ему в глаза. Но, к сожалению, многие родители выразительно смотрят только в те моменты, когда они критикуют, поучают, попрекают, ругают. В такие моменты родители вряд ли могут убедить ребёнка в своей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любви.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1\Desktop\images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"/>
          <a:stretch/>
        </p:blipFill>
        <p:spPr bwMode="auto">
          <a:xfrm>
            <a:off x="4932040" y="5229200"/>
            <a:ext cx="2178943" cy="153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053"/>
            <a:ext cx="903649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«Пристальное (безраздельное) внимание»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требует времени и проявляется в том, что вы готовы выслушать ребёнка наедине, столько времени, сколько необходимо вашему ребёнку.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Оно предполагает возможность полностью сосредоточиться на ребёнке, не отвлекаясь ни на какие мелочи.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деятельность может показаться нам не особо интересной, но она полезна, т.к. ребёнок приобретает способность и потребность делиться со взрослыми своими переживаниями, делают это естественно в кризисные периоды жизни.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поощрения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ребёнок чувствовал себя любимым, говорите ему это. С помощью слов поощрения вы можете поднять самооценку ребёнка.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слова о любви, словно лёгкий дождик, благотворно влияют на душу ребёнка. И наоборот, грубые, оскорбительные слова, произнесённые в порыве гнева, могут снизить его самооценку и травмировать на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12853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«А какие фразы Вы чаще всего говорите своему ребёнку?»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хорошо, что ты у нас родился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рада тебя видеть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мне нравишься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люблю, когда ты дома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 хорошо, когда ты рядом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самое родное, что у меня есть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мой родной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папа тебя любим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все тебя очень любим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презенты как бы напоминают ребёнку «кто-то думает обо мне, вот что он мне подарил», вручаются подарки не за то, что ребёнок заправил постель или убрал в комнате (иначе это будет наградой за усердие). Подарки преподносятся по побуждению любви, чтобы ребёнок чувствовал себя любимым, а не как плата за заслуги.</a:t>
            </a:r>
          </a:p>
        </p:txBody>
      </p:sp>
    </p:spTree>
    <p:extLst>
      <p:ext uri="{BB962C8B-B14F-4D97-AF65-F5344CB8AC3E}">
        <p14:creationId xmlns:p14="http://schemas.microsoft.com/office/powerpoint/2010/main" val="2406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00808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ребёнок чувствовал себя любимым, помогайте ему в том, с чем он сам не может справиться. На протяжении 18 лет после рождения ребёнка мы готовим пищу, стираем, чиним и выполняем тысячи других забот. Делая это с удовольствием, мы тем самым проявляем любовь к своим детям. Когда дети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взрослеют,мы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помогаем им овладеть навыками, необходимыми для самостоятельной жизни. Помощь-это мощный способ передать ребёнку посыл эмоциональной любви.</a:t>
            </a:r>
          </a:p>
        </p:txBody>
      </p:sp>
    </p:spTree>
    <p:extLst>
      <p:ext uri="{BB962C8B-B14F-4D97-AF65-F5344CB8AC3E}">
        <p14:creationId xmlns:p14="http://schemas.microsoft.com/office/powerpoint/2010/main" val="15179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92" y="2132856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Чтобы ребёнок чувствовал себя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любимым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определите его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основной язык 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регулярно 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говорите на нём.</a:t>
            </a:r>
          </a:p>
          <a:p>
            <a:pPr lvl="0" algn="ctr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Это самый эффективный способ поддержания высокого уровня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эмоциональной удовлетворённости ребёнка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6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67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эффективная форма сотрудничества педагогов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и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объединения людей с целью  общения.</a:t>
            </a:r>
          </a:p>
        </p:txBody>
      </p:sp>
      <p:pic>
        <p:nvPicPr>
          <p:cNvPr id="6146" name="Picture 2" descr="C:\Users\1\Desktop\детсад 451\выступление для педагогов\картинки разные\psih-ped_soprovozhdeni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67999" y="3284984"/>
            <a:ext cx="1944216" cy="13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92" y="2132856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Пять языков любви к ребёнку:</a:t>
            </a:r>
          </a:p>
          <a:p>
            <a:pPr marL="514350" lvl="0" indent="-514350">
              <a:buFont typeface="+mj-lt"/>
              <a:buAutoNum type="arabicPeriod"/>
            </a:pP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Физический контакт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Контакт глаз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Пристальное внимание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Слова поощрения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Подарки</a:t>
            </a:r>
          </a:p>
          <a:p>
            <a:pPr lvl="0"/>
            <a:endParaRPr lang="ru-RU" sz="32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лентина психолог\памятки буклеты картинки\картинки\картинки\solnyishk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41288"/>
            <a:ext cx="6975475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564904"/>
            <a:ext cx="227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лучах солнца!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dirty="0" smtClean="0">
              <a:latin typeface="Comic Sans MS" panose="030F0702030302020204" pitchFamily="66" charset="0"/>
            </a:endParaRPr>
          </a:p>
          <a:p>
            <a:pPr lvl="0"/>
            <a:r>
              <a:rPr lang="ru-RU" sz="3600" dirty="0" smtClean="0">
                <a:latin typeface="Comic Sans MS" panose="030F0702030302020204" pitchFamily="66" charset="0"/>
              </a:rPr>
              <a:t>«</a:t>
            </a:r>
            <a:r>
              <a:rPr lang="ru-RU" sz="2800" dirty="0">
                <a:latin typeface="Comic Sans MS" panose="030F0702030302020204" pitchFamily="66" charset="0"/>
              </a:rPr>
              <a:t>Неожиданным для меня сегодня стало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«Я и раньше знал, то, что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«Вот теперь я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«Самым полезным для меня сегодня было…»</a:t>
            </a:r>
          </a:p>
        </p:txBody>
      </p:sp>
    </p:spTree>
    <p:extLst>
      <p:ext uri="{BB962C8B-B14F-4D97-AF65-F5344CB8AC3E}">
        <p14:creationId xmlns:p14="http://schemas.microsoft.com/office/powerpoint/2010/main" val="33709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шариким в небе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34516" y="3836915"/>
            <a:ext cx="74334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Благодарю 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 участие!</a:t>
            </a:r>
            <a:endParaRPr lang="ru-RU" sz="9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помочь родителя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0" y="260648"/>
            <a:ext cx="832768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лентина психолог\памятки буклеты картинки\картинки\ру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3097" y="1976212"/>
            <a:ext cx="439030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Правила </a:t>
            </a:r>
          </a:p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родительского клуба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Активное участие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Конфиденциальность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Искренность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</a:t>
            </a:r>
            <a:r>
              <a:rPr lang="ru-RU" sz="2400" dirty="0" err="1" smtClean="0">
                <a:latin typeface="Arial Black" panose="020B0A04020102020204" pitchFamily="34" charset="0"/>
              </a:rPr>
              <a:t>Безоценочность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  Уважение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Здесь и сейчас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Вопросы для размышлений:</a:t>
            </a:r>
          </a:p>
          <a:p>
            <a:pPr lvl="0" algn="ctr"/>
            <a:endParaRPr lang="ru-RU" sz="36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ru-RU" sz="3600" dirty="0" smtClean="0"/>
              <a:t>Что является наиболее важным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в восприятии ребёнка </a:t>
            </a:r>
            <a:r>
              <a:rPr lang="ru-RU" sz="3600" dirty="0"/>
              <a:t>к</a:t>
            </a:r>
            <a:r>
              <a:rPr lang="ru-RU" sz="3600" dirty="0" smtClean="0"/>
              <a:t>ак              проявление любви родителей?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pic>
        <p:nvPicPr>
          <p:cNvPr id="1027" name="Picture 3" descr="C:\Users\1\Desktop\Валентина психолог\памятки буклеты картинки\картинки\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44011" r="9523"/>
          <a:stretch/>
        </p:blipFill>
        <p:spPr bwMode="auto">
          <a:xfrm>
            <a:off x="3382759" y="4230966"/>
            <a:ext cx="2497541" cy="16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buBlip>
                <a:blip r:embed="rId2"/>
              </a:buBlip>
            </a:pPr>
            <a:r>
              <a:rPr lang="ru-RU" sz="4800" dirty="0" smtClean="0">
                <a:latin typeface="Monotype Corsiva" panose="03010101010201010101" pitchFamily="66" charset="0"/>
              </a:rPr>
              <a:t> </a:t>
            </a:r>
            <a:r>
              <a:rPr lang="ru-RU" sz="4800" b="1" u="sng" dirty="0" smtClean="0">
                <a:latin typeface="Monotype Corsiva" panose="03010101010201010101" pitchFamily="66" charset="0"/>
              </a:rPr>
              <a:t>уважение его желаний </a:t>
            </a:r>
            <a:r>
              <a:rPr lang="ru-RU" sz="4800" dirty="0" smtClean="0">
                <a:latin typeface="Monotype Corsiva" panose="03010101010201010101" pitchFamily="66" charset="0"/>
              </a:rPr>
              <a:t>(</a:t>
            </a:r>
            <a:r>
              <a:rPr lang="ru-RU" sz="4400" dirty="0" smtClean="0">
                <a:latin typeface="Monotype Corsiva" panose="03010101010201010101" pitchFamily="66" charset="0"/>
              </a:rPr>
              <a:t>важно признавать законность его желаний и не навязывать ему навыки, которым он сопротивляется. Эта тактика поможет ребёнку обрести самоутверждение и почувствовать любовь родителей) 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buBlip>
                <a:blip r:embed="rId2"/>
              </a:buBlip>
            </a:pPr>
            <a:r>
              <a:rPr lang="ru-RU" sz="4800" dirty="0" smtClean="0">
                <a:latin typeface="Monotype Corsiva" panose="03010101010201010101" pitchFamily="66" charset="0"/>
              </a:rPr>
              <a:t> </a:t>
            </a:r>
            <a:r>
              <a:rPr lang="ru-RU" sz="4800" b="1" u="sng" dirty="0" smtClean="0">
                <a:latin typeface="Monotype Corsiva" panose="03010101010201010101" pitchFamily="66" charset="0"/>
              </a:rPr>
              <a:t>постоянство принятия личности ребёнка</a:t>
            </a:r>
            <a:r>
              <a:rPr lang="ru-RU" sz="4800" dirty="0" smtClean="0">
                <a:latin typeface="Monotype Corsiva" panose="03010101010201010101" pitchFamily="66" charset="0"/>
              </a:rPr>
              <a:t>(</a:t>
            </a:r>
            <a:r>
              <a:rPr lang="ru-RU" sz="3600" dirty="0" smtClean="0">
                <a:latin typeface="Monotype Corsiva" panose="03010101010201010101" pitchFamily="66" charset="0"/>
              </a:rPr>
              <a:t>если родители часто раздражаются на ребёнка, то для него это означает «исчезновение» любви к нему. А когда родительская любовь исчезает часто и с лёгкостью, то ребёнок) теряет в ней уверенность. Позднее, когда ребёнку надо будет решать много сложных жизненных проблем, эта уверенность может обернуться недоверием к родителям</a:t>
            </a:r>
            <a:r>
              <a:rPr lang="ru-RU" sz="3200" dirty="0" smtClean="0">
                <a:latin typeface="Monotype Corsiva" panose="03010101010201010101" pitchFamily="66" charset="0"/>
              </a:rPr>
              <a:t>)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ya\Desktop\моя работа\памятки буклеты картинки\картинки\серд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1941"/>
            <a:ext cx="5760301" cy="3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419" y="49154"/>
            <a:ext cx="85971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 принимать ребёнка- это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его безусловной любовью,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за то, что они у Вас есть!!!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419" y="6085185"/>
            <a:ext cx="809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он красивый, умный, способный, отличник,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помощник…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buBlip>
                <a:blip r:embed="rId2"/>
              </a:buBlip>
            </a:pPr>
            <a:r>
              <a:rPr lang="ru-RU" sz="4800" dirty="0" smtClean="0">
                <a:latin typeface="Monotype Corsiva" panose="03010101010201010101" pitchFamily="66" charset="0"/>
              </a:rPr>
              <a:t> </a:t>
            </a:r>
            <a:r>
              <a:rPr lang="ru-RU" sz="4400" b="1" u="sng" dirty="0" smtClean="0">
                <a:latin typeface="Monotype Corsiva" panose="03010101010201010101" pitchFamily="66" charset="0"/>
              </a:rPr>
              <a:t>стремление родителей избегать чрезмерных требований к ребёнку  </a:t>
            </a:r>
          </a:p>
          <a:p>
            <a:pPr marL="571500" lvl="0" indent="-571500">
              <a:buBlip>
                <a:blip r:embed="rId2"/>
              </a:buBlip>
            </a:pPr>
            <a:endParaRPr lang="ru-RU" sz="4400" dirty="0" smtClean="0">
              <a:latin typeface="Monotype Corsiva" panose="03010101010201010101" pitchFamily="66" charset="0"/>
            </a:endParaRPr>
          </a:p>
          <a:p>
            <a:pPr lvl="0"/>
            <a:r>
              <a:rPr lang="ru-RU" sz="4400" dirty="0" smtClean="0">
                <a:latin typeface="Monotype Corsiva" panose="03010101010201010101" pitchFamily="66" charset="0"/>
              </a:rPr>
              <a:t>(выдвигая необходимые требования, постоянно проявлять мягкость, приветливость и чуткость)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601</TotalTime>
  <Words>905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51</cp:revision>
  <dcterms:created xsi:type="dcterms:W3CDTF">2017-11-16T02:17:38Z</dcterms:created>
  <dcterms:modified xsi:type="dcterms:W3CDTF">2018-11-29T04:26:57Z</dcterms:modified>
</cp:coreProperties>
</file>