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66" r:id="rId2"/>
    <p:sldId id="389" r:id="rId3"/>
    <p:sldId id="390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5" r:id="rId14"/>
    <p:sldId id="415" r:id="rId15"/>
    <p:sldId id="413" r:id="rId16"/>
    <p:sldId id="414" r:id="rId17"/>
    <p:sldId id="416" r:id="rId18"/>
    <p:sldId id="40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0.53156</cdr:x>
      <cdr:y>0.2916</cdr:y>
    </cdr:from>
    <cdr:to>
      <cdr:x>0.68156</cdr:x>
      <cdr:y>0.5166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40360" y="118507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0.54337</cdr:x>
      <cdr:y>0.31893</cdr:y>
    </cdr:from>
    <cdr:to>
      <cdr:x>0.69337</cdr:x>
      <cdr:y>0.54393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12368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30 %</a:t>
          </a:r>
          <a:endParaRPr lang="ru-RU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0.2835</cdr:x>
      <cdr:y>0.49612</cdr:y>
    </cdr:from>
    <cdr:to>
      <cdr:x>0.4335</cdr:x>
      <cdr:y>0.72112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28192" y="20162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70 %</a:t>
          </a:r>
          <a:endParaRPr lang="ru-RU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85017-15D7-4B52-8ED7-17A47DCF65C3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C154C-E449-4775-B6B2-E12C3AF2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0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A2B2B5-15F5-48B2-9B9C-BBAD51AD723A}" type="datetimeFigureOut">
              <a:rPr lang="ru-RU"/>
              <a:pPr/>
              <a:t>28.11.2019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1AF3EF-25EA-4013-B9A5-29BE289D59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7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2B2B5-15F5-48B2-9B9C-BBAD51AD723A}" type="datetimeFigureOut">
              <a:rPr lang="ru-RU" smtClean="0">
                <a:solidFill>
                  <a:srgbClr val="B13F9A"/>
                </a:solidFill>
              </a:rPr>
              <a:pPr/>
              <a:t>28.11.2019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F3EF-25EA-4013-B9A5-29BE289D594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4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EA2B2B5-15F5-48B2-9B9C-BBAD51AD723A}" type="datetimeFigureOut">
              <a:rPr lang="ru-RU" smtClean="0">
                <a:solidFill>
                  <a:srgbClr val="B13F9A"/>
                </a:solidFill>
              </a:rPr>
              <a:pPr/>
              <a:t>28.11.2019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1AF3EF-25EA-4013-B9A5-29BE289D594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3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2B2B5-15F5-48B2-9B9C-BBAD51AD723A}" type="datetimeFigureOut">
              <a:rPr lang="ru-RU" smtClean="0">
                <a:solidFill>
                  <a:srgbClr val="B13F9A"/>
                </a:solidFill>
              </a:rPr>
              <a:pPr/>
              <a:t>28.11.2019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F3EF-25EA-4013-B9A5-29BE289D594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6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A2B2B5-15F5-48B2-9B9C-BBAD51AD723A}" type="datetimeFigureOut">
              <a:rPr lang="ru-RU" smtClean="0">
                <a:solidFill>
                  <a:srgbClr val="B13F9A"/>
                </a:solidFill>
              </a:rPr>
              <a:pPr/>
              <a:t>28.11.2019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91AF3EF-25EA-4013-B9A5-29BE289D594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13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2B2B5-15F5-48B2-9B9C-BBAD51AD723A}" type="datetimeFigureOut">
              <a:rPr lang="ru-RU" smtClean="0">
                <a:solidFill>
                  <a:srgbClr val="B13F9A"/>
                </a:solidFill>
              </a:rPr>
              <a:pPr/>
              <a:t>28.11.2019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F3EF-25EA-4013-B9A5-29BE289D594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28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2B2B5-15F5-48B2-9B9C-BBAD51AD723A}" type="datetimeFigureOut">
              <a:rPr lang="ru-RU" smtClean="0">
                <a:solidFill>
                  <a:srgbClr val="B13F9A"/>
                </a:solidFill>
              </a:rPr>
              <a:pPr/>
              <a:t>28.11.2019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F3EF-25EA-4013-B9A5-29BE289D594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5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2B2B5-15F5-48B2-9B9C-BBAD51AD723A}" type="datetimeFigureOut">
              <a:rPr lang="ru-RU" smtClean="0">
                <a:solidFill>
                  <a:srgbClr val="B13F9A"/>
                </a:solidFill>
              </a:rPr>
              <a:pPr/>
              <a:t>28.11.2019</a:t>
            </a:fld>
            <a:endParaRPr lang="ru-RU" dirty="0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B13F9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F3EF-25EA-4013-B9A5-29BE289D594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 dirty="0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76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A2B2B5-15F5-48B2-9B9C-BBAD51AD723A}" type="datetimeFigureOut">
              <a:rPr lang="ru-RU" smtClean="0">
                <a:solidFill>
                  <a:srgbClr val="B13F9A"/>
                </a:solidFill>
              </a:rPr>
              <a:pPr/>
              <a:t>28.11.2019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F3EF-25EA-4013-B9A5-29BE289D594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2B2B5-15F5-48B2-9B9C-BBAD51AD723A}" type="datetimeFigureOut">
              <a:rPr lang="ru-RU" smtClean="0">
                <a:solidFill>
                  <a:srgbClr val="B13F9A"/>
                </a:solidFill>
              </a:rPr>
              <a:pPr/>
              <a:t>28.11.2019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F3EF-25EA-4013-B9A5-29BE289D594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38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2B2B5-15F5-48B2-9B9C-BBAD51AD723A}" type="datetimeFigureOut">
              <a:rPr lang="ru-RU" smtClean="0">
                <a:solidFill>
                  <a:srgbClr val="F4E7ED"/>
                </a:solidFill>
              </a:rPr>
              <a:pPr/>
              <a:t>28.11.2019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AF3EF-25EA-4013-B9A5-29BE289D5947}" type="slidenum">
              <a:rPr lang="ru-RU" smtClean="0">
                <a:solidFill>
                  <a:srgbClr val="F4E7ED"/>
                </a:solidFill>
              </a:rPr>
              <a:pPr/>
              <a:t>‹#›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0886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EA2B2B5-15F5-48B2-9B9C-BBAD51AD723A}" type="datetimeFigureOut">
              <a:rPr lang="ru-RU" smtClean="0">
                <a:solidFill>
                  <a:srgbClr val="B13F9A"/>
                </a:solidFill>
              </a:rPr>
              <a:pPr/>
              <a:t>28.11.2019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1AF3EF-25EA-4013-B9A5-29BE289D594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151" y="620688"/>
            <a:ext cx="7128792" cy="12150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Счастливая семья-здоровые дети</a:t>
            </a:r>
            <a:endParaRPr lang="ru-RU" dirty="0"/>
          </a:p>
        </p:txBody>
      </p:sp>
      <p:pic>
        <p:nvPicPr>
          <p:cNvPr id="1026" name="Picture 2" descr="E:\фотки\мое фот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839" y="2852935"/>
            <a:ext cx="2420230" cy="359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27984" y="5733256"/>
            <a:ext cx="3223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solidFill>
                  <a:srgbClr val="0070C0"/>
                </a:solidFill>
              </a:rPr>
              <a:t>Педагог-психолог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Валентина Николаевна </a:t>
            </a:r>
            <a:r>
              <a:rPr lang="ru-RU" dirty="0" err="1" smtClean="0">
                <a:solidFill>
                  <a:srgbClr val="0070C0"/>
                </a:solidFill>
              </a:rPr>
              <a:t>Кель</a:t>
            </a:r>
            <a:endParaRPr lang="ru-RU" dirty="0" smtClean="0">
              <a:solidFill>
                <a:srgbClr val="0070C0"/>
              </a:solidFill>
            </a:endParaRPr>
          </a:p>
        </p:txBody>
      </p:sp>
      <p:pic>
        <p:nvPicPr>
          <p:cNvPr id="5" name="Picture 2" descr="C:\Users\1\Desktop\детсад 451\родители\LVKGG7UeiEk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66"/>
          <a:stretch/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6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Валентина психолог\памятки буклеты картинки\картинки\roditelj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0" y="2501"/>
            <a:ext cx="9144000" cy="169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" y="1700807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Blip>
                <a:blip r:embed="rId3"/>
              </a:buBlip>
            </a:pP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ребёнок чувствовал себя любимым, помогайте ему в том, с чем он сам не может справиться. На протяжении 18 лет после рождения ребёнка мы готовим пищу, стираем, чиним и выполняем тысячи других забот. Делая это с удовольствием, мы тем самым проявляем любовь к своим детям. Когда дети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взрослеют,мы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помогаем им овладеть навыками, необходимыми для самостоятельной жизни. Помощь-это мощный способ передать ребёнку посыл эмоциональной любви.</a:t>
            </a:r>
          </a:p>
        </p:txBody>
      </p:sp>
    </p:spTree>
    <p:extLst>
      <p:ext uri="{BB962C8B-B14F-4D97-AF65-F5344CB8AC3E}">
        <p14:creationId xmlns:p14="http://schemas.microsoft.com/office/powerpoint/2010/main" val="18098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Валентина психолог\памятки буклеты картинки\картинки\roditelj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0" y="2501"/>
            <a:ext cx="9144000" cy="169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132855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Чтобы ребёнок чувствовал себя </a:t>
            </a:r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любимым,</a:t>
            </a:r>
            <a:r>
              <a:rPr lang="ru-RU" sz="32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 определите его </a:t>
            </a:r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основной язык </a:t>
            </a:r>
            <a:r>
              <a:rPr lang="ru-RU" sz="32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регулярно</a:t>
            </a:r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говорите на нём.</a:t>
            </a:r>
          </a:p>
          <a:p>
            <a:pPr lvl="0" algn="ctr"/>
            <a:r>
              <a:rPr lang="ru-RU" sz="32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Это самый эффективный способ поддержания высокого уровня </a:t>
            </a:r>
            <a:r>
              <a:rPr lang="ru-RU" sz="3200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эмоциональной удовлетворённости ребёнка</a:t>
            </a:r>
            <a:r>
              <a:rPr lang="ru-RU" sz="3200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11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Валентина психолог\памятки буклеты картинки\картинки\roditelj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0" y="2501"/>
            <a:ext cx="9144000" cy="169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3275" y="1988840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Пять языков любви к ребёнку:</a:t>
            </a:r>
          </a:p>
          <a:p>
            <a:pPr marL="514350" lvl="0" indent="-514350">
              <a:buFont typeface="+mj-lt"/>
              <a:buAutoNum type="arabicPeriod"/>
            </a:pP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Физический контакт и контакт глаз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Пристальное внимание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Слова поощрения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Подарки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Помощь</a:t>
            </a:r>
          </a:p>
          <a:p>
            <a:pPr marL="514350" lvl="0" indent="-514350">
              <a:buFont typeface="+mj-lt"/>
              <a:buAutoNum type="arabicPeriod"/>
            </a:pPr>
            <a:endParaRPr lang="ru-RU" sz="3200" dirty="0" smtClean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lvl="0"/>
            <a:endParaRPr lang="ru-RU" sz="3200" dirty="0" smtClean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5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78488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Воспитание сына.</a:t>
            </a:r>
            <a:r>
              <a:rPr lang="ru-RU" sz="22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ru-RU" sz="2200" dirty="0">
                <a:latin typeface="Comic Sans MS" panose="030F0702030302020204" pitchFamily="66" charset="0"/>
              </a:rPr>
              <a:t>А знаете ли вы, что у сына нет фильтров против создания матери? </a:t>
            </a:r>
            <a:r>
              <a:rPr lang="ru-RU" sz="2200" dirty="0" smtClean="0">
                <a:latin typeface="Comic Sans MS" panose="030F0702030302020204" pitchFamily="66" charset="0"/>
              </a:rPr>
              <a:t>Всё, </a:t>
            </a:r>
            <a:r>
              <a:rPr lang="ru-RU" sz="2200" dirty="0">
                <a:latin typeface="Comic Sans MS" panose="030F0702030302020204" pitchFamily="66" charset="0"/>
              </a:rPr>
              <a:t>что говорит мама, не может быть подвергнуто критике. </a:t>
            </a:r>
            <a:endParaRPr lang="ru-RU" sz="2200" dirty="0" smtClean="0">
              <a:latin typeface="Comic Sans MS" panose="030F0702030302020204" pitchFamily="66" charset="0"/>
            </a:endParaRPr>
          </a:p>
          <a:p>
            <a:r>
              <a:rPr lang="ru-RU" sz="2200" dirty="0" smtClean="0">
                <a:latin typeface="Comic Sans MS" panose="030F0702030302020204" pitchFamily="66" charset="0"/>
              </a:rPr>
              <a:t>Мама </a:t>
            </a:r>
            <a:r>
              <a:rPr lang="ru-RU" sz="2200" dirty="0">
                <a:latin typeface="Comic Sans MS" panose="030F0702030302020204" pitchFamily="66" charset="0"/>
              </a:rPr>
              <a:t>может дать сыну - чувство </a:t>
            </a:r>
            <a:r>
              <a:rPr lang="ru-RU" sz="2200" dirty="0" err="1">
                <a:latin typeface="Comic Sans MS" panose="030F0702030302020204" pitchFamily="66" charset="0"/>
              </a:rPr>
              <a:t>несомневаемости</a:t>
            </a:r>
            <a:r>
              <a:rPr lang="ru-RU" sz="2200" dirty="0">
                <a:latin typeface="Comic Sans MS" panose="030F0702030302020204" pitchFamily="66" charset="0"/>
              </a:rPr>
              <a:t> в том, что он самый сильный и умный.</a:t>
            </a:r>
            <a:br>
              <a:rPr lang="ru-RU" sz="2200" dirty="0">
                <a:latin typeface="Comic Sans MS" panose="030F0702030302020204" pitchFamily="66" charset="0"/>
              </a:rPr>
            </a:br>
            <a:r>
              <a:rPr lang="ru-RU" sz="2200" dirty="0">
                <a:latin typeface="Comic Sans MS" panose="030F0702030302020204" pitchFamily="66" charset="0"/>
              </a:rPr>
              <a:t>Безоговорочную веру в его счастливую судьбу, в то, что он </a:t>
            </a:r>
            <a:r>
              <a:rPr lang="ru-RU" sz="2200" dirty="0" smtClean="0">
                <a:latin typeface="Comic Sans MS" panose="030F0702030302020204" pitchFamily="66" charset="0"/>
              </a:rPr>
              <a:t>всё сможет </a:t>
            </a:r>
            <a:r>
              <a:rPr lang="ru-RU" sz="2200" dirty="0">
                <a:latin typeface="Comic Sans MS" panose="030F0702030302020204" pitchFamily="66" charset="0"/>
              </a:rPr>
              <a:t>и справится с любыми трудностями. </a:t>
            </a:r>
            <a:endParaRPr lang="ru-RU" sz="2200" dirty="0" smtClean="0">
              <a:latin typeface="Comic Sans MS" panose="030F0702030302020204" pitchFamily="66" charset="0"/>
            </a:endParaRPr>
          </a:p>
          <a:p>
            <a:r>
              <a:rPr lang="ru-RU" sz="2200" dirty="0" smtClean="0">
                <a:latin typeface="Comic Sans MS" panose="030F0702030302020204" pitchFamily="66" charset="0"/>
              </a:rPr>
              <a:t>Эта </a:t>
            </a:r>
            <a:r>
              <a:rPr lang="ru-RU" sz="2200" dirty="0">
                <a:latin typeface="Comic Sans MS" panose="030F0702030302020204" pitchFamily="66" charset="0"/>
              </a:rPr>
              <a:t>вера будет поднимать его с колен, </a:t>
            </a:r>
            <a:endParaRPr lang="ru-RU" sz="2200" dirty="0" smtClean="0">
              <a:latin typeface="Comic Sans MS" panose="030F0702030302020204" pitchFamily="66" charset="0"/>
            </a:endParaRPr>
          </a:p>
          <a:p>
            <a:r>
              <a:rPr lang="ru-RU" sz="2200" dirty="0" smtClean="0">
                <a:latin typeface="Comic Sans MS" panose="030F0702030302020204" pitchFamily="66" charset="0"/>
              </a:rPr>
              <a:t>сколько </a:t>
            </a:r>
            <a:r>
              <a:rPr lang="ru-RU" sz="2200" dirty="0">
                <a:latin typeface="Comic Sans MS" panose="030F0702030302020204" pitchFamily="66" charset="0"/>
              </a:rPr>
              <a:t>бы он ни "падал" в жизни. </a:t>
            </a:r>
            <a:endParaRPr lang="ru-RU" sz="2200" dirty="0" smtClean="0">
              <a:latin typeface="Comic Sans MS" panose="030F0702030302020204" pitchFamily="66" charset="0"/>
            </a:endParaRPr>
          </a:p>
          <a:p>
            <a:r>
              <a:rPr lang="ru-RU" sz="2200" dirty="0" smtClean="0">
                <a:latin typeface="Comic Sans MS" panose="030F0702030302020204" pitchFamily="66" charset="0"/>
              </a:rPr>
              <a:t>Поэтому </a:t>
            </a:r>
            <a:r>
              <a:rPr lang="ru-RU" sz="2200" dirty="0">
                <a:latin typeface="Comic Sans MS" panose="030F0702030302020204" pitchFamily="66" charset="0"/>
              </a:rPr>
              <a:t>задача мамы - любить и давать поддержку и не избаловать, при этом, своей любовью</a:t>
            </a:r>
            <a:r>
              <a:rPr lang="ru-RU" sz="2200" dirty="0" smtClean="0">
                <a:latin typeface="Comic Sans MS" panose="030F0702030302020204" pitchFamily="66" charset="0"/>
              </a:rPr>
              <a:t>!</a:t>
            </a:r>
          </a:p>
          <a:p>
            <a:r>
              <a:rPr lang="ru-RU" sz="2200" dirty="0">
                <a:latin typeface="Comic Sans MS" panose="030F0702030302020204" pitchFamily="66" charset="0"/>
              </a:rPr>
              <a:t/>
            </a:r>
            <a:br>
              <a:rPr lang="ru-RU" sz="2200" dirty="0">
                <a:latin typeface="Comic Sans MS" panose="030F0702030302020204" pitchFamily="66" charset="0"/>
              </a:rPr>
            </a:br>
            <a:r>
              <a:rPr lang="ru-RU" sz="2200" dirty="0">
                <a:latin typeface="Comic Sans MS" panose="030F0702030302020204" pitchFamily="66" charset="0"/>
              </a:rPr>
              <a:t>Папа дает сыну модель поведения. Как папа относится к маме -так сын будет относится к своей жене. Сын видит и считывает -как папа относится к себе , своему здоровью, жизни, людям, деньгам. И никогда сын не будет делать то, что папа транслирует только на словах. Сын делает то, что папа Делает! </a:t>
            </a:r>
          </a:p>
        </p:txBody>
      </p:sp>
    </p:spTree>
    <p:extLst>
      <p:ext uri="{BB962C8B-B14F-4D97-AF65-F5344CB8AC3E}">
        <p14:creationId xmlns:p14="http://schemas.microsoft.com/office/powerpoint/2010/main" val="1184500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784887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omic Sans MS" panose="030F0702030302020204" pitchFamily="66" charset="0"/>
              </a:rPr>
              <a:t>В 6-7 лет хорошо, если мальчик эмоционально чуть отрывается от мамы и осуществляет мужскую инициацию с папой. Если так получилось, что папа отсутствует по каким то причинам, мужскую инициацию - например -даёт любой мужчина из семьи - дед, дядя, старший брат, возможно тренер.</a:t>
            </a:r>
            <a:br>
              <a:rPr lang="ru-RU" sz="2000" dirty="0">
                <a:latin typeface="Comic Sans MS" panose="030F0702030302020204" pitchFamily="66" charset="0"/>
              </a:rPr>
            </a:br>
            <a:r>
              <a:rPr lang="ru-RU" sz="2000" dirty="0">
                <a:latin typeface="Comic Sans MS" panose="030F0702030302020204" pitchFamily="66" charset="0"/>
              </a:rPr>
              <a:t>И еще важная деталь - если у мамы не пережиты обиды (на папу/первую любовь/мужа/мужчин) она будет неосознанно их транслировать сыну, и задерживать его на Пути. Поэтому так важно все </a:t>
            </a:r>
            <a:r>
              <a:rPr lang="ru-RU" sz="2000" dirty="0" err="1">
                <a:latin typeface="Comic Sans MS" panose="030F0702030302020204" pitchFamily="66" charset="0"/>
              </a:rPr>
              <a:t>травматичные</a:t>
            </a:r>
            <a:r>
              <a:rPr lang="ru-RU" sz="2000" dirty="0">
                <a:latin typeface="Comic Sans MS" panose="030F0702030302020204" pitchFamily="66" charset="0"/>
              </a:rPr>
              <a:t> ситуации маме прорабатывать в личной терапии.</a:t>
            </a:r>
          </a:p>
          <a:p>
            <a:endParaRPr lang="ru-RU" sz="20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Воспитание дочери</a:t>
            </a:r>
            <a:r>
              <a:rPr lang="ru-RU" sz="20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Дочь рождается, чтобы помочь маме любить своего мужа.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Папа </a:t>
            </a:r>
            <a:r>
              <a:rPr lang="ru-RU" sz="2000" dirty="0">
                <a:latin typeface="Comic Sans MS" panose="030F0702030302020204" pitchFamily="66" charset="0"/>
              </a:rPr>
              <a:t>может дать </a:t>
            </a:r>
            <a:r>
              <a:rPr lang="ru-RU" sz="2000" dirty="0" smtClean="0">
                <a:latin typeface="Comic Sans MS" panose="030F0702030302020204" pitchFamily="66" charset="0"/>
              </a:rPr>
              <a:t>дочери </a:t>
            </a:r>
            <a:r>
              <a:rPr lang="ru-RU" sz="2000" dirty="0">
                <a:latin typeface="Comic Sans MS" panose="030F0702030302020204" pitchFamily="66" charset="0"/>
              </a:rPr>
              <a:t>- чувство </a:t>
            </a:r>
            <a:r>
              <a:rPr lang="ru-RU" sz="2000" dirty="0" err="1">
                <a:latin typeface="Comic Sans MS" panose="030F0702030302020204" pitchFamily="66" charset="0"/>
              </a:rPr>
              <a:t>несомневаемости</a:t>
            </a:r>
            <a:r>
              <a:rPr lang="ru-RU" sz="2000" dirty="0">
                <a:latin typeface="Comic Sans MS" panose="030F0702030302020204" pitchFamily="66" charset="0"/>
              </a:rPr>
              <a:t> в том, </a:t>
            </a:r>
            <a:endParaRPr lang="ru-RU" sz="2000" dirty="0" smtClean="0">
              <a:latin typeface="Comic Sans MS" panose="030F0702030302020204" pitchFamily="66" charset="0"/>
            </a:endParaRPr>
          </a:p>
          <a:p>
            <a:r>
              <a:rPr lang="ru-RU" sz="2000" dirty="0" smtClean="0">
                <a:latin typeface="Comic Sans MS" panose="030F0702030302020204" pitchFamily="66" charset="0"/>
              </a:rPr>
              <a:t>что </a:t>
            </a:r>
            <a:r>
              <a:rPr lang="ru-RU" sz="2000" dirty="0">
                <a:latin typeface="Comic Sans MS" panose="030F0702030302020204" pitchFamily="66" charset="0"/>
              </a:rPr>
              <a:t>он </a:t>
            </a:r>
            <a:r>
              <a:rPr lang="ru-RU" sz="2000" dirty="0" smtClean="0">
                <a:latin typeface="Comic Sans MS" panose="030F0702030302020204" pitchFamily="66" charset="0"/>
              </a:rPr>
              <a:t>самая красивая, умная и добрая.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endParaRPr lang="ru-RU" sz="2000" dirty="0" smtClean="0">
              <a:latin typeface="Comic Sans MS" panose="030F0702030302020204" pitchFamily="66" charset="0"/>
            </a:endParaRPr>
          </a:p>
          <a:p>
            <a:r>
              <a:rPr lang="ru-RU" sz="2000" dirty="0" smtClean="0">
                <a:latin typeface="Comic Sans MS" panose="030F0702030302020204" pitchFamily="66" charset="0"/>
              </a:rPr>
              <a:t>Мама </a:t>
            </a:r>
            <a:r>
              <a:rPr lang="ru-RU" sz="2000" dirty="0">
                <a:latin typeface="Comic Sans MS" panose="030F0702030302020204" pitchFamily="66" charset="0"/>
              </a:rPr>
              <a:t>даёт </a:t>
            </a:r>
            <a:r>
              <a:rPr lang="ru-RU" sz="2000" dirty="0" smtClean="0">
                <a:latin typeface="Comic Sans MS" panose="030F0702030302020204" pitchFamily="66" charset="0"/>
              </a:rPr>
              <a:t>дочери </a:t>
            </a:r>
            <a:r>
              <a:rPr lang="ru-RU" sz="2000" dirty="0">
                <a:latin typeface="Comic Sans MS" panose="030F0702030302020204" pitchFamily="66" charset="0"/>
              </a:rPr>
              <a:t>модель поведения. Как </a:t>
            </a:r>
            <a:r>
              <a:rPr lang="ru-RU" sz="2000" dirty="0" smtClean="0">
                <a:latin typeface="Comic Sans MS" panose="030F0702030302020204" pitchFamily="66" charset="0"/>
              </a:rPr>
              <a:t>мама относится </a:t>
            </a:r>
            <a:r>
              <a:rPr lang="ru-RU" sz="2000" dirty="0">
                <a:latin typeface="Comic Sans MS" panose="030F0702030302020204" pitchFamily="66" charset="0"/>
              </a:rPr>
              <a:t>к </a:t>
            </a:r>
            <a:r>
              <a:rPr lang="ru-RU" sz="2000" dirty="0" smtClean="0">
                <a:latin typeface="Comic Sans MS" panose="030F0702030302020204" pitchFamily="66" charset="0"/>
              </a:rPr>
              <a:t>папе </a:t>
            </a:r>
            <a:r>
              <a:rPr lang="ru-RU" sz="2000" dirty="0">
                <a:latin typeface="Comic Sans MS" panose="030F0702030302020204" pitchFamily="66" charset="0"/>
              </a:rPr>
              <a:t>-так </a:t>
            </a:r>
            <a:r>
              <a:rPr lang="ru-RU" sz="2000" dirty="0" smtClean="0">
                <a:latin typeface="Comic Sans MS" panose="030F0702030302020204" pitchFamily="66" charset="0"/>
              </a:rPr>
              <a:t>дочь </a:t>
            </a:r>
            <a:r>
              <a:rPr lang="ru-RU" sz="2000" dirty="0">
                <a:latin typeface="Comic Sans MS" panose="030F0702030302020204" pitchFamily="66" charset="0"/>
              </a:rPr>
              <a:t>будет относится к </a:t>
            </a:r>
            <a:r>
              <a:rPr lang="ru-RU" sz="2000" dirty="0" smtClean="0">
                <a:latin typeface="Comic Sans MS" panose="030F0702030302020204" pitchFamily="66" charset="0"/>
              </a:rPr>
              <a:t>своему мужу. 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Дочь видит </a:t>
            </a:r>
            <a:r>
              <a:rPr lang="ru-RU" sz="2000" dirty="0">
                <a:latin typeface="Comic Sans MS" panose="030F0702030302020204" pitchFamily="66" charset="0"/>
              </a:rPr>
              <a:t>и считывает -как </a:t>
            </a:r>
            <a:r>
              <a:rPr lang="ru-RU" sz="2000" dirty="0" smtClean="0">
                <a:latin typeface="Comic Sans MS" panose="030F0702030302020204" pitchFamily="66" charset="0"/>
              </a:rPr>
              <a:t>мама </a:t>
            </a:r>
            <a:r>
              <a:rPr lang="ru-RU" sz="2000" dirty="0">
                <a:latin typeface="Comic Sans MS" panose="030F0702030302020204" pitchFamily="66" charset="0"/>
              </a:rPr>
              <a:t>относится к себе , своему здоровью, жизни, людям, деньгам. </a:t>
            </a:r>
            <a:endParaRPr lang="ru-RU" sz="2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130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98912872"/>
              </p:ext>
            </p:extLst>
          </p:nvPr>
        </p:nvGraphicFramePr>
        <p:xfrm>
          <a:off x="819108" y="115077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4310" y="2204864"/>
            <a:ext cx="655679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Рассказывать.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Показывать.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Объяснять.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Учитесь растить своих детей на объяснении,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реже сводите всё к послушанию,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давайте им выбирать самим.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объясните ситуацию.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затем  оставьте их наедине с вашей информацией.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нужно поступать лишь несколько лет, в самом начале,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Вскоре дети сами будут разбираться во всём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ваши подсказки будут уже не нужны вообще.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41370" y="1844824"/>
            <a:ext cx="39639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Показывать образец.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Предоставлять выбор.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высказывать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своё мнение.</a:t>
            </a:r>
            <a:endParaRPr lang="ru-RU" dirty="0"/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Учитесь принимать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решения ребёнка.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108" y="242645"/>
            <a:ext cx="7180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  <a:ea typeface="+mj-ea"/>
                <a:cs typeface="+mj-cs"/>
              </a:rPr>
              <a:t>Формула </a:t>
            </a:r>
          </a:p>
          <a:p>
            <a:pPr algn="ctr"/>
            <a:r>
              <a:rPr lang="ru-RU" sz="28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  <a:ea typeface="+mj-ea"/>
                <a:cs typeface="+mj-cs"/>
              </a:rPr>
              <a:t>современного </a:t>
            </a:r>
            <a:r>
              <a:rPr lang="ru-RU" sz="2800" b="1" cap="all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  <a:ea typeface="+mj-ea"/>
                <a:cs typeface="+mj-cs"/>
              </a:rPr>
              <a:t>родительства</a:t>
            </a:r>
            <a:r>
              <a:rPr lang="ru-RU" sz="28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  <a:ea typeface="+mj-ea"/>
                <a:cs typeface="+mj-cs"/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8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136904" cy="583264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нужны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Вседозволенность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к чему хорошему не приводит, потому что она нарушает границы других людей. Каждый родитель должен понимать момент границ, потому что если ребёнок не знает элементарных социальных границ, то социум очень больно и жестоко наказывает его.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дети очень хорошо знают это чувство, а родители ломают это чувство вседозволенностью. Добром тоже можно злоупотреблять. Если родитель не ставит рамок, границ, то ребенок начинает находиться в безграничном состоянии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самоуничтожается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наоборот, границы жёсткие, происходит самоуничтожение.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Идеальная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формула: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запрещается, 1/3 разрешается, 1/3 переключать их внимание.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нужны негативные энергии, когда родители ругаются например, потому что дети должны с ними встретиться, чтобы знать ваше отношение к своим поступкам и мыслям.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-171400"/>
            <a:ext cx="7239000" cy="1143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  <a:ea typeface="+mj-ea"/>
                <a:cs typeface="+mj-cs"/>
              </a:rPr>
              <a:t>Формула </a:t>
            </a:r>
          </a:p>
          <a:p>
            <a:pPr algn="ctr"/>
            <a:r>
              <a:rPr lang="ru-RU" sz="28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  <a:ea typeface="+mj-ea"/>
                <a:cs typeface="+mj-cs"/>
              </a:rPr>
              <a:t>современного </a:t>
            </a:r>
            <a:r>
              <a:rPr lang="ru-RU" sz="2800" b="1" cap="all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  <a:ea typeface="+mj-ea"/>
                <a:cs typeface="+mj-cs"/>
              </a:rPr>
              <a:t>родительства</a:t>
            </a:r>
            <a:r>
              <a:rPr lang="ru-RU" sz="28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  <a:ea typeface="+mj-ea"/>
                <a:cs typeface="+mj-cs"/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074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06489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Все мы знаем, что не мы их растим, детей растит время</a:t>
            </a:r>
            <a:r>
              <a:rPr lang="ru-RU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мы только создаём условия для роста. </a:t>
            </a:r>
            <a:endParaRPr lang="ru-RU" sz="2000" dirty="0" smtClean="0">
              <a:solidFill>
                <a:srgbClr val="C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что такое условия для роста? </a:t>
            </a:r>
            <a:endParaRPr lang="ru-RU" sz="20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Это </a:t>
            </a:r>
            <a:r>
              <a:rPr lang="ru-RU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тепло и свет, всё живое растёт, когда тепло и свет. </a:t>
            </a:r>
            <a:endParaRPr lang="ru-RU" sz="20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что такое тепло и свет? </a:t>
            </a:r>
            <a:endParaRPr lang="ru-RU" sz="20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это </a:t>
            </a:r>
            <a:r>
              <a:rPr lang="ru-RU" sz="2000" dirty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радость</a:t>
            </a:r>
            <a:r>
              <a:rPr lang="ru-RU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. Радуйтесь даже тогда, когда ребёнок сделал, и у него что-то не получилось, он делает и это радость. </a:t>
            </a:r>
            <a:endParaRPr lang="ru-RU" sz="20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endParaRPr lang="ru-RU" sz="2000" dirty="0">
              <a:latin typeface="Comic Sans MS" panose="030F0702030302020204" pitchFamily="66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До </a:t>
            </a:r>
            <a:r>
              <a:rPr lang="ru-RU" sz="2000" dirty="0"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15 лет дети живут в энергоинформационном поле мамы, после 15 лет - папы. В этот же период формируется и закладывается семейный и жизненный сценарий. </a:t>
            </a:r>
          </a:p>
          <a:p>
            <a:r>
              <a:rPr lang="ru-RU" sz="2000" dirty="0"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Дети считывают всё, что происходит с нами.              </a:t>
            </a:r>
            <a:endParaRPr lang="ru-RU" sz="2000" dirty="0" smtClean="0">
              <a:latin typeface="Comic Sans MS" panose="030F0702030302020204" pitchFamily="66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Не </a:t>
            </a:r>
            <a:r>
              <a:rPr lang="ru-RU" sz="2000" dirty="0"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скроешь ничего! </a:t>
            </a:r>
            <a:endParaRPr lang="ru-RU" sz="2000" dirty="0" smtClean="0">
              <a:latin typeface="Comic Sans MS" panose="030F0702030302020204" pitchFamily="66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ru-RU" sz="2000" dirty="0" smtClean="0">
              <a:latin typeface="Comic Sans MS" panose="030F0702030302020204" pitchFamily="66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Поэтому </a:t>
            </a:r>
            <a:r>
              <a:rPr lang="ru-RU" sz="2000" dirty="0"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я согласна с фразой 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rgbClr val="FF0000"/>
                </a:solidFill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не воспитывайте детей, воспитывайте себя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!» </a:t>
            </a:r>
            <a:r>
              <a:rPr lang="ru-RU" sz="2000" dirty="0" smtClean="0"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а </a:t>
            </a:r>
            <a:r>
              <a:rPr lang="ru-RU" sz="2000" dirty="0"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дети всё считают с вас, и будут делать, как вы.</a:t>
            </a:r>
          </a:p>
          <a:p>
            <a:endParaRPr lang="ru-RU" sz="2000" dirty="0" smtClean="0">
              <a:latin typeface="Comic Sans MS" panose="030F0702030302020204" pitchFamily="66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Родитель-сделай </a:t>
            </a:r>
            <a:r>
              <a:rPr lang="ru-RU" sz="2000" dirty="0">
                <a:latin typeface="Comic Sans MS" panose="030F0702030302020204" pitchFamily="66" charset="0"/>
                <a:ea typeface="SimSun" panose="02010600030101010101" pitchFamily="2" charset="-122"/>
                <a:cs typeface="Times New Roman" panose="02020603050405020304" pitchFamily="18" charset="0"/>
              </a:rPr>
              <a:t>себе хорошо, и дети будут здоровы и счастливы.</a:t>
            </a:r>
            <a:endParaRPr lang="ru-RU" sz="2000" dirty="0">
              <a:latin typeface="Comic Sans MS" panose="030F0702030302020204" pitchFamily="66" charset="0"/>
            </a:endParaRPr>
          </a:p>
          <a:p>
            <a:endParaRPr lang="ru-RU" sz="20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603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5" name="Picture 4" descr="шариким в небе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323528" y="33265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034516" y="3836915"/>
            <a:ext cx="743344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Благодарю </a:t>
            </a:r>
          </a:p>
          <a:p>
            <a:r>
              <a:rPr lang="ru-RU" sz="9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за участие!</a:t>
            </a:r>
            <a:endParaRPr lang="ru-RU" sz="9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8676456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Вопрос не в том, </a:t>
            </a:r>
          </a:p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любите ли вы своего ребёнка, </a:t>
            </a:r>
          </a:p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а в том чувствует ли ребёнок себя </a:t>
            </a:r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любимым?</a:t>
            </a:r>
            <a:r>
              <a:rPr lang="ru-RU" sz="4000" b="1" dirty="0" smtClean="0"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4100" dirty="0" smtClean="0">
                <a:latin typeface="Arial Narrow" panose="020B0606020202030204" pitchFamily="34" charset="0"/>
              </a:rPr>
              <a:t>Важно научиться правильно </a:t>
            </a:r>
          </a:p>
          <a:p>
            <a:pPr algn="ctr"/>
            <a:r>
              <a:rPr lang="ru-RU" sz="4100" dirty="0" smtClean="0">
                <a:latin typeface="Arial Narrow" panose="020B0606020202030204" pitchFamily="34" charset="0"/>
              </a:rPr>
              <a:t>выражать любовь к ребёнку. </a:t>
            </a:r>
          </a:p>
          <a:p>
            <a:pPr algn="ctr"/>
            <a:r>
              <a:rPr lang="ru-RU" sz="4100" dirty="0" smtClean="0">
                <a:latin typeface="Arial Narrow" panose="020B0606020202030204" pitchFamily="34" charset="0"/>
              </a:rPr>
              <a:t>Часто причиной плохого поведения детей</a:t>
            </a:r>
          </a:p>
          <a:p>
            <a:pPr algn="ctr"/>
            <a:r>
              <a:rPr lang="ru-RU" sz="4100" dirty="0" smtClean="0">
                <a:latin typeface="Arial Narrow" panose="020B0606020202030204" pitchFamily="34" charset="0"/>
              </a:rPr>
              <a:t>является неудовлетворённая потребность в любви. </a:t>
            </a:r>
          </a:p>
          <a:p>
            <a:pPr algn="ctr"/>
            <a:r>
              <a:rPr lang="ru-RU" sz="4100" dirty="0" smtClean="0">
                <a:latin typeface="Arial Narrow" panose="020B0606020202030204" pitchFamily="34" charset="0"/>
              </a:rPr>
              <a:t>Ребёнку крайне важно то, </a:t>
            </a:r>
            <a:r>
              <a:rPr lang="ru-RU" sz="41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КАК</a:t>
            </a:r>
            <a:r>
              <a:rPr lang="ru-RU" sz="41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ru-RU" sz="4100" dirty="0" smtClean="0">
                <a:latin typeface="Arial Narrow" panose="020B0606020202030204" pitchFamily="34" charset="0"/>
              </a:rPr>
              <a:t>родители проявляют свою любовь к нему.</a:t>
            </a:r>
            <a:endParaRPr lang="ru-RU" sz="4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5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5598" y="188640"/>
            <a:ext cx="8990086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Как показать любовь к своему ребёнку: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b="1" dirty="0" smtClean="0">
                <a:latin typeface="Comic Sans MS" panose="030F0702030302020204" pitchFamily="66" charset="0"/>
              </a:rPr>
              <a:t>Уважайте его личность.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b="1" dirty="0" smtClean="0">
                <a:latin typeface="Comic Sans MS" panose="030F0702030302020204" pitchFamily="66" charset="0"/>
              </a:rPr>
              <a:t>Позволяйте проявлять ребёнку свои чувства.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b="1" dirty="0" smtClean="0">
                <a:latin typeface="Comic Sans MS" panose="030F0702030302020204" pitchFamily="66" charset="0"/>
              </a:rPr>
              <a:t>Улыбайтесь и поддерживайте с ним зрительный контакт.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b="1" dirty="0" smtClean="0">
                <a:latin typeface="Comic Sans MS" panose="030F0702030302020204" pitchFamily="66" charset="0"/>
              </a:rPr>
              <a:t>Слушайте его.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b="1" dirty="0" smtClean="0">
                <a:latin typeface="Comic Sans MS" panose="030F0702030302020204" pitchFamily="66" charset="0"/>
              </a:rPr>
              <a:t>Демонстрируйте к нему истинный интерес.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b="1" dirty="0" smtClean="0">
                <a:latin typeface="Comic Sans MS" panose="030F0702030302020204" pitchFamily="66" charset="0"/>
              </a:rPr>
              <a:t>Доверяйте ему, но при этом не попустительствуйте!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b="1" dirty="0" smtClean="0">
                <a:latin typeface="Comic Sans MS" panose="030F0702030302020204" pitchFamily="66" charset="0"/>
              </a:rPr>
              <a:t>Цените любовь детей к вам и поощряйте её проявление.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b="1" dirty="0" smtClean="0">
                <a:latin typeface="Comic Sans MS" panose="030F0702030302020204" pitchFamily="66" charset="0"/>
              </a:rPr>
              <a:t>Поддерживайте в трудную минуту и в минуты радости.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b="1" dirty="0" smtClean="0">
                <a:latin typeface="Comic Sans MS" panose="030F0702030302020204" pitchFamily="66" charset="0"/>
              </a:rPr>
              <a:t>Рассказывайте о себе, делитесь опытом, будьте примером.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b="1" dirty="0" smtClean="0">
                <a:latin typeface="Comic Sans MS" panose="030F0702030302020204" pitchFamily="66" charset="0"/>
              </a:rPr>
              <a:t>Больше времени проводите вместе со своими детьми.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b="1" dirty="0" smtClean="0">
                <a:latin typeface="Comic Sans MS" panose="030F0702030302020204" pitchFamily="66" charset="0"/>
              </a:rPr>
              <a:t>Будьте для них наставником и другом.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300" b="1" dirty="0" smtClean="0">
                <a:latin typeface="Comic Sans MS" panose="030F0702030302020204" pitchFamily="66" charset="0"/>
              </a:rPr>
              <a:t>А главное – учите своих детей любить и не боятся этого. В современном мире это ценный навык, укрепляющий семьи, дружбу и внимание к окружающим.</a:t>
            </a:r>
            <a:endParaRPr lang="ru-RU" sz="23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44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Валентина психолог\памятки буклеты картинки\картинки\roditelj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0" y="2501"/>
            <a:ext cx="9144000" cy="169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33654" y="1700808"/>
            <a:ext cx="842493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«у каждого ребёнка есть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основной язык любви</a:t>
            </a:r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 помощью которого родители могут общаться с ним на глубоком душевном уровне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»</a:t>
            </a:r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285750" lvl="0" indent="-285750">
              <a:buBlip>
                <a:blip r:embed="rId3"/>
              </a:buBlip>
            </a:pP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контакт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объятия, поцелуи, поглаживания по плечу, шуточную борьбу, просто ласковое прикосновение, когда вы выходите из комнаты. У психологов есть понятие «тактильного голода». Бывает он у детей, которых вполне достаточно кормят, но мало ласкают.</a:t>
            </a:r>
          </a:p>
        </p:txBody>
      </p:sp>
      <p:pic>
        <p:nvPicPr>
          <p:cNvPr id="4" name="Picture 2" descr="C:\Users\1\Desktop\Без названия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5"/>
          <a:stretch/>
        </p:blipFill>
        <p:spPr bwMode="auto">
          <a:xfrm>
            <a:off x="1259632" y="5474966"/>
            <a:ext cx="1865929" cy="138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1\Desktop\images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76"/>
          <a:stretch/>
        </p:blipFill>
        <p:spPr bwMode="auto">
          <a:xfrm>
            <a:off x="4025392" y="5452723"/>
            <a:ext cx="1165224" cy="140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1\Desktop\images (2)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11"/>
          <a:stretch/>
        </p:blipFill>
        <p:spPr bwMode="auto">
          <a:xfrm>
            <a:off x="5796136" y="5462898"/>
            <a:ext cx="1467247" cy="138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6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Валентина психолог\памятки буклеты картинки\картинки\roditelj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0" y="2501"/>
            <a:ext cx="9144000" cy="169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745075"/>
            <a:ext cx="84249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Blip>
                <a:blip r:embed="rId3"/>
              </a:buBlip>
            </a:pP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 глаз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обычно родители с любовью и нежностью смотрят на своего ребёнка тогда, когда он особенно хорош и дисциплинирован. В таких ситуациях ребёнок обоснованно воспринимает родительскую любовь как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обусловленную.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Внимательнее всего ребёнок слушает родителей, когда они смотрят ему в глаза. Но, к сожалению, многие родители выразительно смотрят только в те моменты, когда они критикуют, поучают, попрекают, ругают. В такие моменты родители вряд ли могут убедить ребёнка в своей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любви.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1\Desktop\images (4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4"/>
          <a:stretch/>
        </p:blipFill>
        <p:spPr bwMode="auto">
          <a:xfrm>
            <a:off x="4932040" y="5229200"/>
            <a:ext cx="2178943" cy="153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6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6053"/>
            <a:ext cx="903649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«Пристальное (безраздельное) внимание»</a:t>
            </a:r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285750" lvl="0" indent="-285750">
              <a:buBlip>
                <a:blip r:embed="rId2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требует времени и проявляется в том, что вы готовы выслушать ребёнка наедине, столько времени, сколько необходимо вашему ребёнку.</a:t>
            </a:r>
          </a:p>
          <a:p>
            <a:pPr marL="285750" lvl="0" indent="-285750">
              <a:buBlip>
                <a:blip r:embed="rId2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Оно предполагает возможность полностью сосредоточиться на ребёнке, не отвлекаясь ни на какие мелочи.</a:t>
            </a:r>
          </a:p>
          <a:p>
            <a:pPr marL="285750" lvl="0" indent="-285750">
              <a:buBlip>
                <a:blip r:embed="rId2"/>
              </a:buBlip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деятельность может показаться нам не особо интересной, но она полезна, т.к. ребёнок приобретает способность и потребность делиться со взрослыми своими переживаниями, делают это естественно в кризисные периоды жизни.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Валентина психолог\памятки буклеты картинки\картинки\roditelj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0" y="2501"/>
            <a:ext cx="9144000" cy="169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597" y="1700807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Blip>
                <a:blip r:embed="rId3"/>
              </a:buBlip>
            </a:pP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поощрения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ребёнок чувствовал себя любимым, говорите ему это. </a:t>
            </a:r>
          </a:p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слов поощрения вы можете поднять самооценку ребёнка.</a:t>
            </a:r>
          </a:p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слова о любви, словно лёгкий дождик, благотворно влияют на душу ребёнка. И наоборот, грубые, оскорбительные слова, произнесённые в порыве гнева, могут снизить его самооценку и травмировать на всю жизнь.</a:t>
            </a:r>
          </a:p>
        </p:txBody>
      </p:sp>
    </p:spTree>
    <p:extLst>
      <p:ext uri="{BB962C8B-B14F-4D97-AF65-F5344CB8AC3E}">
        <p14:creationId xmlns:p14="http://schemas.microsoft.com/office/powerpoint/2010/main" val="35007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79208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«А какие фразы Вы чаще всего говорите своему ребёнку?»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хорошо, что ты у нас родился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 рада тебя видеть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 мне нравишься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 люблю, когда ты дома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Мне хорошо, когда ты рядом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 самое родное, что у меня есть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 мой родной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и папа тебя любим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Мы все тебя очень любим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Валентина психолог\памятки буклеты картинки\картинки\roditelj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0" y="2501"/>
            <a:ext cx="9144000" cy="169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70080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Blip>
                <a:blip r:embed="rId3"/>
              </a:buBlip>
            </a:pP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подарки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презенты как бы напоминают ребёнку «кто-то думает обо мне, вот что он мне подарил», вручаются подарки не за то, что ребёнок заправил постель или убрал в комнате (иначе это будет наградой за усердие). Подарки преподносятся по побуждению любви, чтобы ребёнок чувствовал себя любимым, а не как плата за заслуги.</a:t>
            </a:r>
          </a:p>
        </p:txBody>
      </p:sp>
    </p:spTree>
    <p:extLst>
      <p:ext uri="{BB962C8B-B14F-4D97-AF65-F5344CB8AC3E}">
        <p14:creationId xmlns:p14="http://schemas.microsoft.com/office/powerpoint/2010/main" val="145812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</TotalTime>
  <Words>1209</Words>
  <Application>Microsoft Office PowerPoint</Application>
  <PresentationFormat>Экран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Счастливая семья-здоровые дети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Формула  современного родительства: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Valya</dc:creator>
  <cp:lastModifiedBy>1</cp:lastModifiedBy>
  <cp:revision>181</cp:revision>
  <dcterms:created xsi:type="dcterms:W3CDTF">2019-07-02T02:40:16Z</dcterms:created>
  <dcterms:modified xsi:type="dcterms:W3CDTF">2019-11-28T09:07:39Z</dcterms:modified>
</cp:coreProperties>
</file>