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98" r:id="rId2"/>
    <p:sldId id="300" r:id="rId3"/>
    <p:sldId id="323" r:id="rId4"/>
    <p:sldId id="324" r:id="rId5"/>
    <p:sldId id="258" r:id="rId6"/>
    <p:sldId id="313" r:id="rId7"/>
    <p:sldId id="296" r:id="rId8"/>
    <p:sldId id="297" r:id="rId9"/>
    <p:sldId id="318" r:id="rId10"/>
    <p:sldId id="304" r:id="rId11"/>
    <p:sldId id="305" r:id="rId12"/>
    <p:sldId id="306" r:id="rId13"/>
    <p:sldId id="307" r:id="rId14"/>
    <p:sldId id="308" r:id="rId15"/>
    <p:sldId id="276" r:id="rId16"/>
    <p:sldId id="314" r:id="rId17"/>
    <p:sldId id="315" r:id="rId18"/>
    <p:sldId id="316" r:id="rId19"/>
    <p:sldId id="317" r:id="rId20"/>
    <p:sldId id="319" r:id="rId21"/>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2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D1D019-EB7A-47F1-A985-5C5459D1E547}" type="datetimeFigureOut">
              <a:rPr lang="ru-RU" smtClean="0"/>
              <a:pPr/>
              <a:t>14.02.2019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D5ADE8-DCC6-43BC-9B7F-53C7E6C5CB09}" type="slidenum">
              <a:rPr lang="ru-RU" smtClean="0"/>
              <a:pPr/>
              <a:t>‹#›</a:t>
            </a:fld>
            <a:endParaRPr lang="ru-RU"/>
          </a:p>
        </p:txBody>
      </p:sp>
    </p:spTree>
    <p:extLst>
      <p:ext uri="{BB962C8B-B14F-4D97-AF65-F5344CB8AC3E}">
        <p14:creationId xmlns:p14="http://schemas.microsoft.com/office/powerpoint/2010/main" val="159795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8</a:t>
            </a:fld>
            <a:endParaRPr lang="ru-RU"/>
          </a:p>
        </p:txBody>
      </p:sp>
    </p:spTree>
    <p:extLst>
      <p:ext uri="{BB962C8B-B14F-4D97-AF65-F5344CB8AC3E}">
        <p14:creationId xmlns:p14="http://schemas.microsoft.com/office/powerpoint/2010/main" val="2254743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9</a:t>
            </a:fld>
            <a:endParaRPr lang="ru-RU"/>
          </a:p>
        </p:txBody>
      </p:sp>
    </p:spTree>
    <p:extLst>
      <p:ext uri="{BB962C8B-B14F-4D97-AF65-F5344CB8AC3E}">
        <p14:creationId xmlns:p14="http://schemas.microsoft.com/office/powerpoint/2010/main" val="2254743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10</a:t>
            </a:fld>
            <a:endParaRPr lang="ru-RU"/>
          </a:p>
        </p:txBody>
      </p:sp>
    </p:spTree>
    <p:extLst>
      <p:ext uri="{BB962C8B-B14F-4D97-AF65-F5344CB8AC3E}">
        <p14:creationId xmlns:p14="http://schemas.microsoft.com/office/powerpoint/2010/main" val="2903947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11</a:t>
            </a:fld>
            <a:endParaRPr lang="ru-RU"/>
          </a:p>
        </p:txBody>
      </p:sp>
    </p:spTree>
    <p:extLst>
      <p:ext uri="{BB962C8B-B14F-4D97-AF65-F5344CB8AC3E}">
        <p14:creationId xmlns:p14="http://schemas.microsoft.com/office/powerpoint/2010/main" val="1147732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12</a:t>
            </a:fld>
            <a:endParaRPr lang="ru-RU"/>
          </a:p>
        </p:txBody>
      </p:sp>
    </p:spTree>
    <p:extLst>
      <p:ext uri="{BB962C8B-B14F-4D97-AF65-F5344CB8AC3E}">
        <p14:creationId xmlns:p14="http://schemas.microsoft.com/office/powerpoint/2010/main" val="2408527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13</a:t>
            </a:fld>
            <a:endParaRPr lang="ru-RU"/>
          </a:p>
        </p:txBody>
      </p:sp>
    </p:spTree>
    <p:extLst>
      <p:ext uri="{BB962C8B-B14F-4D97-AF65-F5344CB8AC3E}">
        <p14:creationId xmlns:p14="http://schemas.microsoft.com/office/powerpoint/2010/main" val="216259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3D5ADE8-DCC6-43BC-9B7F-53C7E6C5CB09}" type="slidenum">
              <a:rPr lang="ru-RU" smtClean="0"/>
              <a:pPr/>
              <a:t>14</a:t>
            </a:fld>
            <a:endParaRPr lang="ru-RU"/>
          </a:p>
        </p:txBody>
      </p:sp>
    </p:spTree>
    <p:extLst>
      <p:ext uri="{BB962C8B-B14F-4D97-AF65-F5344CB8AC3E}">
        <p14:creationId xmlns:p14="http://schemas.microsoft.com/office/powerpoint/2010/main" val="976182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2/14/2019</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AF463A-BC7C-46EE-9F1E-7F377CCA4891}" type="datetimeFigureOut">
              <a:rPr lang="en-US" smtClean="0"/>
              <a:pPr/>
              <a:t>2/14/2019</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483448D-3A78-4528-A469-B745A65DA480}" type="slidenum">
              <a:rPr lang="en-US" smtClean="0"/>
              <a:pPr/>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pic>
        <p:nvPicPr>
          <p:cNvPr id="9218" name="Picture 2" descr="http://novosibirsk.fas.gov.ru/sites/novosibirsk.f.isfb.ru/files/novosibirskoe_0.png"/>
          <p:cNvPicPr>
            <a:picLocks noChangeAspect="1" noChangeArrowheads="1"/>
          </p:cNvPicPr>
          <p:nvPr/>
        </p:nvPicPr>
        <p:blipFill>
          <a:blip r:embed="rId2" cstate="print"/>
          <a:srcRect/>
          <a:stretch>
            <a:fillRect/>
          </a:stretch>
        </p:blipFill>
        <p:spPr bwMode="auto">
          <a:xfrm>
            <a:off x="7636802" y="304800"/>
            <a:ext cx="1312126" cy="1285884"/>
          </a:xfrm>
          <a:prstGeom prst="rect">
            <a:avLst/>
          </a:prstGeom>
          <a:noFill/>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95600"/>
            <a:ext cx="7805928"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281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rmAutofit/>
          </a:bodyPr>
          <a:lstStyle/>
          <a:p>
            <a:r>
              <a:rPr lang="ru-RU" b="1" dirty="0" smtClean="0">
                <a:solidFill>
                  <a:srgbClr val="FF0000"/>
                </a:solidFill>
              </a:rPr>
              <a:t>Вопрос для размышления:</a:t>
            </a:r>
            <a:endParaRPr lang="ru-RU" b="1" dirty="0">
              <a:solidFill>
                <a:srgbClr val="FF0000"/>
              </a:solidFill>
            </a:endParaRPr>
          </a:p>
        </p:txBody>
      </p:sp>
      <p:sp>
        <p:nvSpPr>
          <p:cNvPr id="3" name="Содержимое 2"/>
          <p:cNvSpPr>
            <a:spLocks noGrp="1"/>
          </p:cNvSpPr>
          <p:nvPr>
            <p:ph idx="1"/>
          </p:nvPr>
        </p:nvSpPr>
        <p:spPr/>
        <p:txBody>
          <a:bodyPr>
            <a:normAutofit/>
          </a:bodyPr>
          <a:lstStyle/>
          <a:p>
            <a:pPr>
              <a:buNone/>
            </a:pPr>
            <a:r>
              <a:rPr lang="ru-RU" b="1" dirty="0" smtClean="0"/>
              <a:t>  </a:t>
            </a:r>
            <a:r>
              <a:rPr lang="ru-RU" sz="4800" b="1" dirty="0" smtClean="0"/>
              <a:t>      От чего зависит конструктивный характер  конфликта?</a:t>
            </a:r>
            <a:endParaRPr lang="ru-RU" sz="4800" b="1" dirty="0"/>
          </a:p>
        </p:txBody>
      </p:sp>
    </p:spTree>
    <p:extLst>
      <p:ext uri="{BB962C8B-B14F-4D97-AF65-F5344CB8AC3E}">
        <p14:creationId xmlns:p14="http://schemas.microsoft.com/office/powerpoint/2010/main" val="1663007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Autofit/>
          </a:bodyPr>
          <a:lstStyle/>
          <a:p>
            <a:r>
              <a:rPr lang="ru-RU" sz="3600" b="1" dirty="0" smtClean="0">
                <a:solidFill>
                  <a:srgbClr val="FF0000"/>
                </a:solidFill>
              </a:rPr>
              <a:t>Факторы, влияющие на </a:t>
            </a:r>
            <a:r>
              <a:rPr lang="ru-RU" sz="3600" b="1" u="sng" dirty="0" smtClean="0">
                <a:solidFill>
                  <a:srgbClr val="FF0000"/>
                </a:solidFill>
              </a:rPr>
              <a:t>конструктивное</a:t>
            </a:r>
            <a:r>
              <a:rPr lang="ru-RU" sz="3600" b="1" dirty="0" smtClean="0">
                <a:solidFill>
                  <a:srgbClr val="FF0000"/>
                </a:solidFill>
              </a:rPr>
              <a:t> разрешение конфликта:</a:t>
            </a:r>
            <a:endParaRPr lang="ru-RU" sz="3600" b="1" dirty="0">
              <a:solidFill>
                <a:srgbClr val="FF0000"/>
              </a:solidFill>
            </a:endParaRPr>
          </a:p>
        </p:txBody>
      </p:sp>
      <p:sp>
        <p:nvSpPr>
          <p:cNvPr id="3" name="Содержимое 2"/>
          <p:cNvSpPr>
            <a:spLocks noGrp="1"/>
          </p:cNvSpPr>
          <p:nvPr>
            <p:ph idx="1"/>
          </p:nvPr>
        </p:nvSpPr>
        <p:spPr/>
        <p:txBody>
          <a:bodyPr>
            <a:normAutofit/>
          </a:bodyPr>
          <a:lstStyle/>
          <a:p>
            <a:pPr>
              <a:buFont typeface="Wingdings" pitchFamily="2" charset="2"/>
              <a:buChar char="Ø"/>
            </a:pPr>
            <a:r>
              <a:rPr lang="ru-RU" b="1" dirty="0" smtClean="0"/>
              <a:t> наличие общих ценностей;</a:t>
            </a:r>
          </a:p>
          <a:p>
            <a:pPr>
              <a:buFont typeface="Wingdings" pitchFamily="2" charset="2"/>
              <a:buChar char="Ø"/>
            </a:pPr>
            <a:r>
              <a:rPr lang="ru-RU" b="1" dirty="0" smtClean="0"/>
              <a:t>наличие времени для обсуждения проблем;</a:t>
            </a:r>
          </a:p>
          <a:p>
            <a:pPr>
              <a:buFont typeface="Wingdings" pitchFamily="2" charset="2"/>
              <a:buChar char="Ø"/>
            </a:pPr>
            <a:r>
              <a:rPr lang="ru-RU" b="1" dirty="0" smtClean="0"/>
              <a:t>стремление участников не затягивать поиск решения;</a:t>
            </a:r>
          </a:p>
          <a:p>
            <a:pPr>
              <a:buFont typeface="Wingdings" pitchFamily="2" charset="2"/>
              <a:buChar char="Ø"/>
            </a:pPr>
            <a:r>
              <a:rPr lang="ru-RU" b="1" dirty="0" smtClean="0"/>
              <a:t>наличие у участников опыта решения подобных проблем;</a:t>
            </a:r>
          </a:p>
          <a:p>
            <a:pPr>
              <a:buFont typeface="Wingdings" pitchFamily="2" charset="2"/>
              <a:buChar char="Ø"/>
            </a:pPr>
            <a:r>
              <a:rPr lang="ru-RU" b="1" dirty="0" smtClean="0"/>
              <a:t>нормальные отношения до конфликта;</a:t>
            </a:r>
          </a:p>
          <a:p>
            <a:pPr>
              <a:buNone/>
            </a:pPr>
            <a:endParaRPr lang="ru-RU" b="1" dirty="0"/>
          </a:p>
        </p:txBody>
      </p:sp>
    </p:spTree>
    <p:extLst>
      <p:ext uri="{BB962C8B-B14F-4D97-AF65-F5344CB8AC3E}">
        <p14:creationId xmlns:p14="http://schemas.microsoft.com/office/powerpoint/2010/main" val="1567879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Autofit/>
          </a:bodyPr>
          <a:lstStyle/>
          <a:p>
            <a:r>
              <a:rPr lang="ru-RU" sz="3600" b="1" dirty="0" smtClean="0">
                <a:solidFill>
                  <a:srgbClr val="FF0000"/>
                </a:solidFill>
              </a:rPr>
              <a:t>Факторы, влияющие на </a:t>
            </a:r>
            <a:r>
              <a:rPr lang="ru-RU" sz="3600" b="1" u="sng" dirty="0" smtClean="0">
                <a:solidFill>
                  <a:srgbClr val="FF0000"/>
                </a:solidFill>
              </a:rPr>
              <a:t>конструктивное</a:t>
            </a:r>
            <a:r>
              <a:rPr lang="ru-RU" sz="3600" b="1" dirty="0" smtClean="0">
                <a:solidFill>
                  <a:srgbClr val="FF0000"/>
                </a:solidFill>
              </a:rPr>
              <a:t> разрешение конфликта</a:t>
            </a:r>
            <a:endParaRPr lang="ru-RU" sz="3600" b="1" dirty="0">
              <a:solidFill>
                <a:srgbClr val="FF0000"/>
              </a:solidFill>
            </a:endParaRPr>
          </a:p>
        </p:txBody>
      </p:sp>
      <p:sp>
        <p:nvSpPr>
          <p:cNvPr id="3" name="Содержимое 2"/>
          <p:cNvSpPr>
            <a:spLocks noGrp="1"/>
          </p:cNvSpPr>
          <p:nvPr>
            <p:ph idx="1"/>
          </p:nvPr>
        </p:nvSpPr>
        <p:spPr/>
        <p:txBody>
          <a:bodyPr>
            <a:noAutofit/>
          </a:bodyPr>
          <a:lstStyle/>
          <a:p>
            <a:pPr>
              <a:buFont typeface="Wingdings" pitchFamily="2" charset="2"/>
              <a:buChar char="Ø"/>
            </a:pPr>
            <a:r>
              <a:rPr lang="ru-RU" b="1" dirty="0" smtClean="0"/>
              <a:t>наличие третьей стороны, заинтересованной в конструктивном разрешении конфликта;</a:t>
            </a:r>
          </a:p>
          <a:p>
            <a:pPr>
              <a:buFont typeface="Wingdings" pitchFamily="2" charset="2"/>
              <a:buChar char="Ø"/>
            </a:pPr>
            <a:r>
              <a:rPr lang="ru-RU" b="1" dirty="0" smtClean="0"/>
              <a:t>признание </a:t>
            </a:r>
            <a:r>
              <a:rPr lang="ru-RU" b="1" i="1" u="sng" dirty="0" smtClean="0"/>
              <a:t>предмета конфликта </a:t>
            </a:r>
            <a:r>
              <a:rPr lang="ru-RU" b="1" dirty="0" smtClean="0"/>
              <a:t>менее значимым, чем сохранение отношений и совместной деятельности;</a:t>
            </a:r>
          </a:p>
          <a:p>
            <a:pPr>
              <a:buFont typeface="Wingdings" pitchFamily="2" charset="2"/>
              <a:buChar char="Ø"/>
            </a:pPr>
            <a:r>
              <a:rPr lang="ru-RU" b="1" u="sng" dirty="0" smtClean="0">
                <a:solidFill>
                  <a:srgbClr val="FF0000"/>
                </a:solidFill>
              </a:rPr>
              <a:t>выбор каждым участником конструктивной стратегии поведения в конфликте</a:t>
            </a:r>
            <a:r>
              <a:rPr lang="ru-RU" b="1" dirty="0">
                <a:solidFill>
                  <a:srgbClr val="FF0000"/>
                </a:solidFill>
              </a:rPr>
              <a:t>.</a:t>
            </a:r>
            <a:endParaRPr lang="ru-RU" b="1" dirty="0" smtClean="0">
              <a:solidFill>
                <a:srgbClr val="FF0000"/>
              </a:solidFill>
            </a:endParaRPr>
          </a:p>
          <a:p>
            <a:pPr>
              <a:buFont typeface="Wingdings" pitchFamily="2" charset="2"/>
              <a:buChar char="Ø"/>
            </a:pPr>
            <a:endParaRPr lang="ru-RU" b="1" dirty="0"/>
          </a:p>
        </p:txBody>
      </p:sp>
    </p:spTree>
    <p:extLst>
      <p:ext uri="{BB962C8B-B14F-4D97-AF65-F5344CB8AC3E}">
        <p14:creationId xmlns:p14="http://schemas.microsoft.com/office/powerpoint/2010/main" val="1333455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Autofit/>
          </a:bodyPr>
          <a:lstStyle/>
          <a:p>
            <a:r>
              <a:rPr lang="ru-RU" b="1" dirty="0" smtClean="0">
                <a:solidFill>
                  <a:srgbClr val="FF0000"/>
                </a:solidFill>
              </a:rPr>
              <a:t>Вопрос для обсуждения:</a:t>
            </a:r>
            <a:endParaRPr lang="ru-RU" b="1" dirty="0">
              <a:solidFill>
                <a:srgbClr val="FF0000"/>
              </a:solidFill>
            </a:endParaRPr>
          </a:p>
        </p:txBody>
      </p:sp>
      <p:sp>
        <p:nvSpPr>
          <p:cNvPr id="3" name="Содержимое 2"/>
          <p:cNvSpPr>
            <a:spLocks noGrp="1"/>
          </p:cNvSpPr>
          <p:nvPr>
            <p:ph idx="1"/>
          </p:nvPr>
        </p:nvSpPr>
        <p:spPr/>
        <p:txBody>
          <a:bodyPr>
            <a:normAutofit/>
          </a:bodyPr>
          <a:lstStyle/>
          <a:p>
            <a:pPr>
              <a:buNone/>
            </a:pPr>
            <a:r>
              <a:rPr lang="ru-RU" sz="3600" b="1" dirty="0" smtClean="0"/>
              <a:t> </a:t>
            </a:r>
            <a:r>
              <a:rPr lang="ru-RU" sz="4800" b="1" dirty="0" smtClean="0"/>
              <a:t> Какие стратегии поведения возможны в конфликте?</a:t>
            </a:r>
            <a:endParaRPr lang="ru-RU" sz="4800" b="1" dirty="0"/>
          </a:p>
        </p:txBody>
      </p:sp>
    </p:spTree>
    <p:extLst>
      <p:ext uri="{BB962C8B-B14F-4D97-AF65-F5344CB8AC3E}">
        <p14:creationId xmlns:p14="http://schemas.microsoft.com/office/powerpoint/2010/main" val="3444313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6256" y="0"/>
            <a:ext cx="7848600" cy="1143000"/>
          </a:xfrm>
          <a:solidFill>
            <a:schemeClr val="bg1"/>
          </a:solidFill>
        </p:spPr>
        <p:txBody>
          <a:bodyPr>
            <a:noAutofit/>
          </a:bodyPr>
          <a:lstStyle/>
          <a:p>
            <a:r>
              <a:rPr lang="ru-RU" sz="3600" b="1" dirty="0" smtClean="0">
                <a:solidFill>
                  <a:srgbClr val="FF0000"/>
                </a:solidFill>
              </a:rPr>
              <a:t>Стратегии поведения в конфликте:</a:t>
            </a:r>
            <a:endParaRPr lang="ru-RU" sz="3600" b="1" dirty="0">
              <a:solidFill>
                <a:srgbClr val="FF0000"/>
              </a:solidFill>
            </a:endParaRPr>
          </a:p>
        </p:txBody>
      </p:sp>
      <p:sp>
        <p:nvSpPr>
          <p:cNvPr id="3" name="Содержимое 2"/>
          <p:cNvSpPr>
            <a:spLocks noGrp="1"/>
          </p:cNvSpPr>
          <p:nvPr>
            <p:ph idx="1"/>
          </p:nvPr>
        </p:nvSpPr>
        <p:spPr>
          <a:xfrm>
            <a:off x="1447800" y="1219200"/>
            <a:ext cx="7498080" cy="4800600"/>
          </a:xfrm>
        </p:spPr>
        <p:txBody>
          <a:bodyPr>
            <a:normAutofit fontScale="92500" lnSpcReduction="10000"/>
          </a:bodyPr>
          <a:lstStyle/>
          <a:p>
            <a:pPr>
              <a:buFont typeface="Wingdings" pitchFamily="2" charset="2"/>
              <a:buChar char="v"/>
            </a:pPr>
            <a:r>
              <a:rPr lang="ru-RU" sz="3600" b="1" dirty="0" err="1" smtClean="0">
                <a:latin typeface="Times New Roman" panose="02020603050405020304" pitchFamily="18" charset="0"/>
                <a:cs typeface="Times New Roman" panose="02020603050405020304" pitchFamily="18" charset="0"/>
              </a:rPr>
              <a:t>противоборство,соперничество</a:t>
            </a:r>
            <a:r>
              <a:rPr lang="ru-RU" sz="3600" b="1" dirty="0" smtClean="0">
                <a:latin typeface="Times New Roman" panose="02020603050405020304" pitchFamily="18" charset="0"/>
                <a:cs typeface="Times New Roman" panose="02020603050405020304" pitchFamily="18" charset="0"/>
              </a:rPr>
              <a:t>, конкуренция </a:t>
            </a:r>
            <a:r>
              <a:rPr lang="ru-RU" sz="1900" b="1" dirty="0" smtClean="0">
                <a:latin typeface="Times New Roman" panose="02020603050405020304" pitchFamily="18" charset="0"/>
                <a:cs typeface="Times New Roman" panose="02020603050405020304" pitchFamily="18" charset="0"/>
              </a:rPr>
              <a:t>(открытая борьба за свои интересы, отстаивание своей позиции с полным игнорированием интересов партнёра)</a:t>
            </a:r>
          </a:p>
          <a:p>
            <a:pPr>
              <a:buFont typeface="Wingdings" pitchFamily="2" charset="2"/>
              <a:buChar char="v"/>
            </a:pPr>
            <a:r>
              <a:rPr lang="ru-RU" sz="3600" b="1" dirty="0">
                <a:latin typeface="Times New Roman" panose="02020603050405020304" pitchFamily="18" charset="0"/>
                <a:cs typeface="Times New Roman" panose="02020603050405020304" pitchFamily="18" charset="0"/>
              </a:rPr>
              <a:t>и</a:t>
            </a:r>
            <a:r>
              <a:rPr lang="ru-RU" sz="3600" b="1" dirty="0" smtClean="0">
                <a:latin typeface="Times New Roman" panose="02020603050405020304" pitchFamily="18" charset="0"/>
                <a:cs typeface="Times New Roman" panose="02020603050405020304" pitchFamily="18" charset="0"/>
              </a:rPr>
              <a:t>збегание, уклонение </a:t>
            </a:r>
            <a:r>
              <a:rPr lang="ru-RU" sz="1900" b="1" dirty="0" smtClean="0">
                <a:latin typeface="Times New Roman" panose="02020603050405020304" pitchFamily="18" charset="0"/>
                <a:cs typeface="Times New Roman" panose="02020603050405020304" pitchFamily="18" charset="0"/>
              </a:rPr>
              <a:t>(стремление </a:t>
            </a:r>
            <a:r>
              <a:rPr lang="ru-RU" sz="1900" b="1" dirty="0">
                <a:latin typeface="Times New Roman" panose="02020603050405020304" pitchFamily="18" charset="0"/>
                <a:cs typeface="Times New Roman" panose="02020603050405020304" pitchFamily="18" charset="0"/>
              </a:rPr>
              <a:t>выйти из конфликтной ситуации, не разрешая </a:t>
            </a:r>
            <a:r>
              <a:rPr lang="ru-RU" sz="1900" b="1" dirty="0" smtClean="0">
                <a:latin typeface="Times New Roman" panose="02020603050405020304" pitchFamily="18" charset="0"/>
                <a:cs typeface="Times New Roman" panose="02020603050405020304" pitchFamily="18" charset="0"/>
              </a:rPr>
              <a:t>её)</a:t>
            </a:r>
          </a:p>
          <a:p>
            <a:pPr>
              <a:buFont typeface="Wingdings" pitchFamily="2" charset="2"/>
              <a:buChar char="v"/>
            </a:pPr>
            <a:r>
              <a:rPr lang="ru-RU" sz="3600" b="1" dirty="0">
                <a:latin typeface="Times New Roman" panose="02020603050405020304" pitchFamily="18" charset="0"/>
                <a:cs typeface="Times New Roman" panose="02020603050405020304" pitchFamily="18" charset="0"/>
              </a:rPr>
              <a:t>у</a:t>
            </a:r>
            <a:r>
              <a:rPr lang="ru-RU" sz="3600" b="1" dirty="0" smtClean="0">
                <a:latin typeface="Times New Roman" panose="02020603050405020304" pitchFamily="18" charset="0"/>
                <a:cs typeface="Times New Roman" panose="02020603050405020304" pitchFamily="18" charset="0"/>
              </a:rPr>
              <a:t>ступчивость </a:t>
            </a:r>
            <a:r>
              <a:rPr lang="ru-RU" sz="1900" b="1" dirty="0">
                <a:latin typeface="Times New Roman" panose="02020603050405020304" pitchFamily="18" charset="0"/>
                <a:cs typeface="Times New Roman" panose="02020603050405020304" pitchFamily="18" charset="0"/>
              </a:rPr>
              <a:t>(подстройка под собеседника, отказ от своих </a:t>
            </a:r>
            <a:r>
              <a:rPr lang="ru-RU" sz="1900" b="1" dirty="0" smtClean="0">
                <a:latin typeface="Times New Roman" panose="02020603050405020304" pitchFamily="18" charset="0"/>
                <a:cs typeface="Times New Roman" panose="02020603050405020304" pitchFamily="18" charset="0"/>
              </a:rPr>
              <a:t>интересов)</a:t>
            </a:r>
          </a:p>
          <a:p>
            <a:pPr>
              <a:buFont typeface="Wingdings" pitchFamily="2" charset="2"/>
              <a:buChar char="v"/>
            </a:pPr>
            <a:r>
              <a:rPr lang="ru-RU" sz="3600" b="1" dirty="0">
                <a:solidFill>
                  <a:srgbClr val="00B050"/>
                </a:solidFill>
                <a:latin typeface="Times New Roman" panose="02020603050405020304" pitchFamily="18" charset="0"/>
                <a:cs typeface="Times New Roman" panose="02020603050405020304" pitchFamily="18" charset="0"/>
              </a:rPr>
              <a:t>к</a:t>
            </a:r>
            <a:r>
              <a:rPr lang="ru-RU" sz="3600" b="1" dirty="0" smtClean="0">
                <a:solidFill>
                  <a:srgbClr val="00B050"/>
                </a:solidFill>
                <a:latin typeface="Times New Roman" panose="02020603050405020304" pitchFamily="18" charset="0"/>
                <a:cs typeface="Times New Roman" panose="02020603050405020304" pitchFamily="18" charset="0"/>
              </a:rPr>
              <a:t>омпромисс</a:t>
            </a:r>
            <a:r>
              <a:rPr lang="ru-RU" sz="3600" b="1" dirty="0" smtClean="0">
                <a:latin typeface="Times New Roman" panose="02020603050405020304" pitchFamily="18" charset="0"/>
                <a:cs typeface="Times New Roman" panose="02020603050405020304" pitchFamily="18" charset="0"/>
              </a:rPr>
              <a:t> </a:t>
            </a:r>
            <a:r>
              <a:rPr lang="ru-RU" sz="1700" b="1" dirty="0" smtClean="0">
                <a:latin typeface="Times New Roman" panose="02020603050405020304" pitchFamily="18" charset="0"/>
                <a:cs typeface="Times New Roman" panose="02020603050405020304" pitchFamily="18" charset="0"/>
              </a:rPr>
              <a:t>(решение </a:t>
            </a:r>
            <a:r>
              <a:rPr lang="ru-RU" sz="1700" b="1" dirty="0">
                <a:latin typeface="Times New Roman" panose="02020603050405020304" pitchFamily="18" charset="0"/>
                <a:cs typeface="Times New Roman" panose="02020603050405020304" pitchFamily="18" charset="0"/>
              </a:rPr>
              <a:t>конфликта через взаимные </a:t>
            </a:r>
            <a:r>
              <a:rPr lang="ru-RU" sz="1700" b="1" dirty="0" smtClean="0">
                <a:latin typeface="Times New Roman" panose="02020603050405020304" pitchFamily="18" charset="0"/>
                <a:cs typeface="Times New Roman" panose="02020603050405020304" pitchFamily="18" charset="0"/>
              </a:rPr>
              <a:t>уступки)</a:t>
            </a:r>
          </a:p>
          <a:p>
            <a:pPr>
              <a:buFont typeface="Wingdings" pitchFamily="2" charset="2"/>
              <a:buChar char="v"/>
            </a:pPr>
            <a:r>
              <a:rPr lang="ru-RU" sz="3600" b="1" dirty="0">
                <a:solidFill>
                  <a:srgbClr val="00B050"/>
                </a:solidFill>
                <a:latin typeface="Times New Roman" panose="02020603050405020304" pitchFamily="18" charset="0"/>
                <a:cs typeface="Times New Roman" panose="02020603050405020304" pitchFamily="18" charset="0"/>
              </a:rPr>
              <a:t>с</a:t>
            </a:r>
            <a:r>
              <a:rPr lang="ru-RU" sz="3600" b="1" dirty="0" smtClean="0">
                <a:solidFill>
                  <a:srgbClr val="00B050"/>
                </a:solidFill>
                <a:latin typeface="Times New Roman" panose="02020603050405020304" pitchFamily="18" charset="0"/>
                <a:cs typeface="Times New Roman" panose="02020603050405020304" pitchFamily="18" charset="0"/>
              </a:rPr>
              <a:t>отрудничество</a:t>
            </a:r>
            <a:r>
              <a:rPr lang="ru-RU" sz="3600" b="1" dirty="0" smtClean="0">
                <a:latin typeface="Times New Roman" panose="02020603050405020304" pitchFamily="18" charset="0"/>
                <a:cs typeface="Times New Roman" panose="02020603050405020304" pitchFamily="18" charset="0"/>
              </a:rPr>
              <a:t> </a:t>
            </a:r>
            <a:r>
              <a:rPr lang="ru-RU" sz="1700" b="1" dirty="0" smtClean="0">
                <a:latin typeface="Times New Roman" panose="02020603050405020304" pitchFamily="18" charset="0"/>
                <a:cs typeface="Times New Roman" panose="02020603050405020304" pitchFamily="18" charset="0"/>
              </a:rPr>
              <a:t>(</a:t>
            </a:r>
            <a:r>
              <a:rPr lang="ru-RU" sz="1700" b="1" dirty="0" smtClean="0">
                <a:latin typeface="Times New Roman" panose="02020603050405020304" pitchFamily="18" charset="0"/>
                <a:ea typeface="Times New Roman"/>
                <a:cs typeface="Times New Roman" panose="02020603050405020304" pitchFamily="18" charset="0"/>
              </a:rPr>
              <a:t>предполагает </a:t>
            </a:r>
            <a:r>
              <a:rPr lang="ru-RU" sz="1700" b="1" dirty="0">
                <a:latin typeface="Times New Roman" panose="02020603050405020304" pitchFamily="18" charset="0"/>
                <a:ea typeface="Times New Roman"/>
                <a:cs typeface="Times New Roman" panose="02020603050405020304" pitchFamily="18" charset="0"/>
              </a:rPr>
              <a:t>поиск решения, которое бы не только удовлетворило интересы обеих сторон, но и позволило бы им извлечь пользу из </a:t>
            </a:r>
            <a:r>
              <a:rPr lang="ru-RU" sz="1700" b="1" dirty="0" smtClean="0">
                <a:latin typeface="Times New Roman" panose="02020603050405020304" pitchFamily="18" charset="0"/>
                <a:ea typeface="Times New Roman"/>
                <a:cs typeface="Times New Roman" panose="02020603050405020304" pitchFamily="18" charset="0"/>
              </a:rPr>
              <a:t>конфликта</a:t>
            </a:r>
            <a:r>
              <a:rPr lang="ru-RU" sz="1700" b="1" dirty="0">
                <a:latin typeface="Times New Roman" panose="02020603050405020304" pitchFamily="18" charset="0"/>
                <a:ea typeface="Times New Roman"/>
                <a:cs typeface="Times New Roman" panose="02020603050405020304" pitchFamily="18" charset="0"/>
              </a:rPr>
              <a:t>)</a:t>
            </a:r>
            <a:endParaRPr lang="ru-RU" sz="1700" b="1" dirty="0" smtClean="0">
              <a:latin typeface="Times New Roman" panose="02020603050405020304" pitchFamily="18" charset="0"/>
              <a:cs typeface="Times New Roman" panose="02020603050405020304" pitchFamily="18" charset="0"/>
            </a:endParaRPr>
          </a:p>
          <a:p>
            <a:pPr>
              <a:buFont typeface="Wingdings" pitchFamily="2" charset="2"/>
              <a:buChar char="v"/>
            </a:pPr>
            <a:endParaRPr lang="ru-RU" sz="3600" b="1" dirty="0" smtClean="0"/>
          </a:p>
          <a:p>
            <a:pPr>
              <a:buFont typeface="Wingdings" pitchFamily="2" charset="2"/>
              <a:buChar char="v"/>
            </a:pPr>
            <a:endParaRPr lang="ru-RU" sz="3600" b="1" dirty="0"/>
          </a:p>
        </p:txBody>
      </p:sp>
    </p:spTree>
    <p:extLst>
      <p:ext uri="{BB962C8B-B14F-4D97-AF65-F5344CB8AC3E}">
        <p14:creationId xmlns:p14="http://schemas.microsoft.com/office/powerpoint/2010/main" val="2744044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42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rmAutofit/>
          </a:bodyPr>
          <a:lstStyle/>
          <a:p>
            <a:r>
              <a:rPr lang="ru-RU" sz="3200" b="1" dirty="0" smtClean="0">
                <a:solidFill>
                  <a:srgbClr val="FF0000"/>
                </a:solidFill>
              </a:rPr>
              <a:t>Структура   конфликта (необходима для анализа  конфликта)</a:t>
            </a:r>
            <a:endParaRPr lang="ru-RU" sz="3200" b="1" dirty="0">
              <a:solidFill>
                <a:srgbClr val="FF0000"/>
              </a:solidFill>
            </a:endParaRPr>
          </a:p>
        </p:txBody>
      </p:sp>
      <p:sp>
        <p:nvSpPr>
          <p:cNvPr id="3" name="Содержимое 2"/>
          <p:cNvSpPr>
            <a:spLocks noGrp="1"/>
          </p:cNvSpPr>
          <p:nvPr>
            <p:ph idx="1"/>
          </p:nvPr>
        </p:nvSpPr>
        <p:spPr/>
        <p:txBody>
          <a:bodyPr>
            <a:noAutofit/>
          </a:bodyPr>
          <a:lstStyle/>
          <a:p>
            <a:pPr>
              <a:buFont typeface="Wingdings" pitchFamily="2" charset="2"/>
              <a:buChar char="ü"/>
            </a:pPr>
            <a:r>
              <a:rPr lang="ru-RU" sz="2800" b="1" i="1" dirty="0" smtClean="0">
                <a:solidFill>
                  <a:srgbClr val="002060"/>
                </a:solidFill>
              </a:rPr>
              <a:t>Участники конфликта.</a:t>
            </a:r>
          </a:p>
          <a:p>
            <a:pPr>
              <a:buFont typeface="Wingdings" pitchFamily="2" charset="2"/>
              <a:buChar char="ü"/>
            </a:pPr>
            <a:r>
              <a:rPr lang="ru-RU" sz="2800" b="1" i="1" dirty="0" smtClean="0">
                <a:solidFill>
                  <a:srgbClr val="002060"/>
                </a:solidFill>
              </a:rPr>
              <a:t>Условия возникновения и развития конфликта.</a:t>
            </a:r>
          </a:p>
          <a:p>
            <a:pPr>
              <a:buFont typeface="Wingdings" pitchFamily="2" charset="2"/>
              <a:buChar char="ü"/>
            </a:pPr>
            <a:r>
              <a:rPr lang="ru-RU" sz="2800" b="1" i="1" dirty="0" smtClean="0">
                <a:solidFill>
                  <a:srgbClr val="002060"/>
                </a:solidFill>
              </a:rPr>
              <a:t>Предмет конфликта. </a:t>
            </a:r>
            <a:endParaRPr lang="ru-RU" sz="2800" b="1" dirty="0" smtClean="0"/>
          </a:p>
          <a:p>
            <a:pPr>
              <a:buNone/>
            </a:pPr>
            <a:r>
              <a:rPr lang="ru-RU" sz="2800" b="1" dirty="0" smtClean="0"/>
              <a:t>      (Предметом конфликта может быть любой предмет (вещь), право, возможность, соблюдение</a:t>
            </a:r>
            <a:r>
              <a:rPr lang="en-US" sz="2800" b="1" dirty="0" smtClean="0"/>
              <a:t>/ </a:t>
            </a:r>
            <a:r>
              <a:rPr lang="ru-RU" sz="2800" b="1" dirty="0" smtClean="0"/>
              <a:t>несоблюдение правил).</a:t>
            </a:r>
          </a:p>
          <a:p>
            <a:pPr>
              <a:buFont typeface="Wingdings" pitchFamily="2" charset="2"/>
              <a:buChar char="ü"/>
            </a:pPr>
            <a:r>
              <a:rPr lang="ru-RU" sz="2800" b="1" i="1" dirty="0" smtClean="0">
                <a:solidFill>
                  <a:srgbClr val="002060"/>
                </a:solidFill>
              </a:rPr>
              <a:t>Действия участников.</a:t>
            </a:r>
          </a:p>
          <a:p>
            <a:pPr>
              <a:buFont typeface="Wingdings" pitchFamily="2" charset="2"/>
              <a:buChar char="ü"/>
            </a:pPr>
            <a:r>
              <a:rPr lang="ru-RU" sz="2800" b="1" i="1" dirty="0" smtClean="0">
                <a:solidFill>
                  <a:srgbClr val="002060"/>
                </a:solidFill>
              </a:rPr>
              <a:t>Исход конфликта</a:t>
            </a:r>
            <a:r>
              <a:rPr lang="ru-RU" sz="2800" b="1" i="1" dirty="0" smtClean="0"/>
              <a:t>.</a:t>
            </a:r>
          </a:p>
          <a:p>
            <a:pPr>
              <a:buNone/>
            </a:pPr>
            <a:endParaRPr lang="ru-RU" sz="2800" b="1" i="1" dirty="0" smtClean="0">
              <a:solidFill>
                <a:srgbClr val="002060"/>
              </a:solidFill>
            </a:endParaRPr>
          </a:p>
          <a:p>
            <a:pPr>
              <a:buNone/>
            </a:pPr>
            <a:r>
              <a:rPr lang="ru-RU" sz="2800" b="1" i="1" dirty="0" smtClean="0">
                <a:solidFill>
                  <a:srgbClr val="002060"/>
                </a:solidFill>
              </a:rPr>
              <a:t/>
            </a:r>
            <a:br>
              <a:rPr lang="ru-RU" sz="2800" b="1" i="1" dirty="0" smtClean="0">
                <a:solidFill>
                  <a:srgbClr val="002060"/>
                </a:solidFill>
              </a:rPr>
            </a:br>
            <a:endParaRPr lang="ru-RU" sz="2800" b="1" i="1"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0000"/>
                </a:solidFill>
              </a:rPr>
              <a:t>Практикум по  </a:t>
            </a:r>
            <a:r>
              <a:rPr lang="ru-RU" dirty="0" err="1" smtClean="0">
                <a:solidFill>
                  <a:srgbClr val="FF0000"/>
                </a:solidFill>
              </a:rPr>
              <a:t>конфликтологии</a:t>
            </a:r>
            <a:endParaRPr lang="ru-RU" dirty="0">
              <a:solidFill>
                <a:srgbClr val="FF0000"/>
              </a:solidFill>
            </a:endParaRPr>
          </a:p>
        </p:txBody>
      </p:sp>
      <p:sp>
        <p:nvSpPr>
          <p:cNvPr id="3" name="Объект 2"/>
          <p:cNvSpPr>
            <a:spLocks noGrp="1"/>
          </p:cNvSpPr>
          <p:nvPr>
            <p:ph idx="1"/>
          </p:nvPr>
        </p:nvSpPr>
        <p:spPr>
          <a:xfrm>
            <a:off x="883920" y="1524000"/>
            <a:ext cx="8229600" cy="4708525"/>
          </a:xfrm>
        </p:spPr>
        <p:txBody>
          <a:bodyPr>
            <a:normAutofit fontScale="92500" lnSpcReduction="20000"/>
          </a:bodyPr>
          <a:lstStyle/>
          <a:p>
            <a:pPr marL="0" indent="0">
              <a:buNone/>
            </a:pPr>
            <a:r>
              <a:rPr lang="ru-RU" dirty="0" smtClean="0"/>
              <a:t>      </a:t>
            </a:r>
            <a:r>
              <a:rPr lang="ru-RU" b="1" i="1" dirty="0" smtClean="0">
                <a:solidFill>
                  <a:srgbClr val="C00000"/>
                </a:solidFill>
              </a:rPr>
              <a:t>Анализ конфликтных ситуаций по схеме:</a:t>
            </a:r>
          </a:p>
          <a:p>
            <a:r>
              <a:rPr lang="ru-RU" dirty="0"/>
              <a:t>к</a:t>
            </a:r>
            <a:r>
              <a:rPr lang="ru-RU" dirty="0" smtClean="0"/>
              <a:t>то является участниками конфликта?</a:t>
            </a:r>
          </a:p>
          <a:p>
            <a:r>
              <a:rPr lang="ru-RU" dirty="0"/>
              <a:t>ч</a:t>
            </a:r>
            <a:r>
              <a:rPr lang="ru-RU" dirty="0" smtClean="0"/>
              <a:t>то послужило поводом для конфликта?</a:t>
            </a:r>
          </a:p>
          <a:p>
            <a:r>
              <a:rPr lang="ru-RU" dirty="0"/>
              <a:t>ч</a:t>
            </a:r>
            <a:r>
              <a:rPr lang="ru-RU" dirty="0" smtClean="0"/>
              <a:t>то является предметом конфликта?</a:t>
            </a:r>
          </a:p>
          <a:p>
            <a:r>
              <a:rPr lang="ru-RU" dirty="0"/>
              <a:t>ч</a:t>
            </a:r>
            <a:r>
              <a:rPr lang="ru-RU" dirty="0" smtClean="0"/>
              <a:t>то является подлинной причиной конфликта?</a:t>
            </a:r>
          </a:p>
          <a:p>
            <a:r>
              <a:rPr lang="ru-RU" dirty="0"/>
              <a:t>к</a:t>
            </a:r>
            <a:r>
              <a:rPr lang="ru-RU" dirty="0" smtClean="0"/>
              <a:t>акие стратегии поведения в конфликте используют участники?</a:t>
            </a:r>
          </a:p>
          <a:p>
            <a:r>
              <a:rPr lang="ru-RU" dirty="0"/>
              <a:t>к</a:t>
            </a:r>
            <a:r>
              <a:rPr lang="ru-RU" dirty="0" smtClean="0"/>
              <a:t>аков возможный исход конфликта?</a:t>
            </a:r>
          </a:p>
          <a:p>
            <a:r>
              <a:rPr lang="ru-RU" dirty="0"/>
              <a:t>ч</a:t>
            </a:r>
            <a:r>
              <a:rPr lang="ru-RU" dirty="0" smtClean="0"/>
              <a:t>то может повлиять на конструктивное (неконструктивное) разрешение конфликта?</a:t>
            </a:r>
            <a:endParaRPr lang="ru-RU" dirty="0"/>
          </a:p>
        </p:txBody>
      </p:sp>
    </p:spTree>
    <p:extLst>
      <p:ext uri="{BB962C8B-B14F-4D97-AF65-F5344CB8AC3E}">
        <p14:creationId xmlns:p14="http://schemas.microsoft.com/office/powerpoint/2010/main" val="170548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C00000"/>
                </a:solidFill>
              </a:rPr>
              <a:t>Пример конфликтных ситуаций для анализа</a:t>
            </a:r>
            <a:endParaRPr lang="ru-RU" dirty="0">
              <a:solidFill>
                <a:srgbClr val="C00000"/>
              </a:solidFill>
            </a:endParaRPr>
          </a:p>
        </p:txBody>
      </p:sp>
      <p:sp>
        <p:nvSpPr>
          <p:cNvPr id="3" name="Объект 2"/>
          <p:cNvSpPr>
            <a:spLocks noGrp="1"/>
          </p:cNvSpPr>
          <p:nvPr>
            <p:ph idx="1"/>
          </p:nvPr>
        </p:nvSpPr>
        <p:spPr>
          <a:xfrm>
            <a:off x="1447800" y="1981200"/>
            <a:ext cx="7498080" cy="4800600"/>
          </a:xfrm>
        </p:spPr>
        <p:txBody>
          <a:bodyPr/>
          <a:lstStyle/>
          <a:p>
            <a:pPr marL="0" lvl="0" indent="0">
              <a:lnSpc>
                <a:spcPct val="90000"/>
              </a:lnSpc>
              <a:spcBef>
                <a:spcPts val="1000"/>
              </a:spcBef>
              <a:buClrTx/>
              <a:buSzTx/>
              <a:buNone/>
            </a:pPr>
            <a:r>
              <a:rPr lang="ru-RU" sz="2800" b="1" dirty="0">
                <a:solidFill>
                  <a:prstClr val="black"/>
                </a:solidFill>
                <a:latin typeface="Calibri" panose="020F0502020204030204"/>
              </a:rPr>
              <a:t> Ситуация 1.</a:t>
            </a:r>
            <a:r>
              <a:rPr lang="ru-RU" sz="2800" dirty="0">
                <a:solidFill>
                  <a:prstClr val="black"/>
                </a:solidFill>
                <a:latin typeface="Calibri" panose="020F0502020204030204"/>
              </a:rPr>
              <a:t> Во время прогулки ребенок упал и сильно ударился головой. Это произошло вечером, за ребенком вот-вот должна прийти мама. Так получилось, что номера телефона мамы не оказалось под рукой. Скорую помощь решили не вызывать, дождаться мамы. Мама пришла очень раздраженная, уставшая после тяжелого трудового дня. Задача — донести до мамы негативную информацию. </a:t>
            </a:r>
          </a:p>
          <a:p>
            <a:pPr marL="228600" lvl="0" indent="-228600">
              <a:lnSpc>
                <a:spcPct val="90000"/>
              </a:lnSpc>
              <a:spcBef>
                <a:spcPts val="1000"/>
              </a:spcBef>
              <a:buClrTx/>
              <a:buSzTx/>
              <a:buFont typeface="Wingdings" panose="05000000000000000000" pitchFamily="2" charset="2"/>
              <a:buChar char="Ø"/>
            </a:pPr>
            <a:r>
              <a:rPr lang="ru-RU" sz="2800" dirty="0">
                <a:solidFill>
                  <a:prstClr val="black"/>
                </a:solidFill>
                <a:latin typeface="Calibri" panose="020F0502020204030204"/>
              </a:rPr>
              <a:t>Как правильно это сделать?</a:t>
            </a:r>
            <a:endParaRPr lang="ru-RU" dirty="0"/>
          </a:p>
        </p:txBody>
      </p:sp>
    </p:spTree>
    <p:extLst>
      <p:ext uri="{BB962C8B-B14F-4D97-AF65-F5344CB8AC3E}">
        <p14:creationId xmlns:p14="http://schemas.microsoft.com/office/powerpoint/2010/main" val="881693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C00000"/>
                </a:solidFill>
              </a:rPr>
              <a:t>Пример конфликтных ситуаций для анализа</a:t>
            </a:r>
            <a:endParaRPr lang="ru-RU" dirty="0">
              <a:solidFill>
                <a:srgbClr val="C00000"/>
              </a:solidFill>
            </a:endParaRPr>
          </a:p>
        </p:txBody>
      </p:sp>
      <p:sp>
        <p:nvSpPr>
          <p:cNvPr id="3" name="Объект 2"/>
          <p:cNvSpPr>
            <a:spLocks noGrp="1"/>
          </p:cNvSpPr>
          <p:nvPr>
            <p:ph idx="1"/>
          </p:nvPr>
        </p:nvSpPr>
        <p:spPr>
          <a:xfrm>
            <a:off x="1371600" y="2819400"/>
            <a:ext cx="7498080" cy="3048000"/>
          </a:xfrm>
        </p:spPr>
        <p:txBody>
          <a:bodyPr/>
          <a:lstStyle/>
          <a:p>
            <a:pPr marL="0" lvl="0" indent="0">
              <a:lnSpc>
                <a:spcPct val="90000"/>
              </a:lnSpc>
              <a:spcBef>
                <a:spcPts val="1000"/>
              </a:spcBef>
              <a:buClrTx/>
              <a:buSzTx/>
              <a:buNone/>
            </a:pPr>
            <a:r>
              <a:rPr lang="ru-RU" sz="2800" b="1" dirty="0">
                <a:solidFill>
                  <a:prstClr val="black"/>
                </a:solidFill>
                <a:latin typeface="Calibri" panose="020F0502020204030204"/>
              </a:rPr>
              <a:t>  Ситуация 2.</a:t>
            </a:r>
            <a:r>
              <a:rPr lang="ru-RU" sz="2800" dirty="0">
                <a:solidFill>
                  <a:prstClr val="black"/>
                </a:solidFill>
                <a:latin typeface="Calibri" panose="020F0502020204030204"/>
              </a:rPr>
              <a:t> Ребенок дома рассказал маме о том, что воспитатель его все время ругает, во время обеда заставляет его есть стоя, обзывает. Мама очень разозлилась и хочет серьезно поговорить с воспитателем.  </a:t>
            </a:r>
          </a:p>
          <a:p>
            <a:pPr marL="228600" lvl="0" indent="-228600">
              <a:lnSpc>
                <a:spcPct val="90000"/>
              </a:lnSpc>
              <a:spcBef>
                <a:spcPts val="1000"/>
              </a:spcBef>
              <a:buClrTx/>
              <a:buSzTx/>
              <a:buFont typeface="Wingdings" panose="05000000000000000000" pitchFamily="2" charset="2"/>
              <a:buChar char="Ø"/>
            </a:pPr>
            <a:r>
              <a:rPr lang="ru-RU" sz="2800" dirty="0">
                <a:solidFill>
                  <a:prstClr val="black"/>
                </a:solidFill>
                <a:latin typeface="Calibri" panose="020F0502020204030204"/>
              </a:rPr>
              <a:t> Как воспитателю вести себя в этой ситуации?</a:t>
            </a:r>
            <a:endParaRPr lang="ru-RU" dirty="0"/>
          </a:p>
        </p:txBody>
      </p:sp>
    </p:spTree>
    <p:extLst>
      <p:ext uri="{BB962C8B-B14F-4D97-AF65-F5344CB8AC3E}">
        <p14:creationId xmlns:p14="http://schemas.microsoft.com/office/powerpoint/2010/main" val="2993691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C00000"/>
                </a:solidFill>
              </a:rPr>
              <a:t>Пример конфликтных ситуаций для анализа</a:t>
            </a:r>
            <a:endParaRPr lang="ru-RU" dirty="0">
              <a:solidFill>
                <a:srgbClr val="C00000"/>
              </a:solidFill>
            </a:endParaRPr>
          </a:p>
        </p:txBody>
      </p:sp>
      <p:sp>
        <p:nvSpPr>
          <p:cNvPr id="3" name="Объект 2"/>
          <p:cNvSpPr>
            <a:spLocks noGrp="1"/>
          </p:cNvSpPr>
          <p:nvPr>
            <p:ph idx="1"/>
          </p:nvPr>
        </p:nvSpPr>
        <p:spPr>
          <a:xfrm>
            <a:off x="1447800" y="2286000"/>
            <a:ext cx="7498080" cy="3810000"/>
          </a:xfrm>
        </p:spPr>
        <p:txBody>
          <a:bodyPr/>
          <a:lstStyle/>
          <a:p>
            <a:pPr marL="0" lvl="0" indent="0">
              <a:lnSpc>
                <a:spcPct val="90000"/>
              </a:lnSpc>
              <a:spcBef>
                <a:spcPts val="1000"/>
              </a:spcBef>
              <a:buClrTx/>
              <a:buSzTx/>
              <a:buNone/>
            </a:pPr>
            <a:r>
              <a:rPr lang="ru-RU" sz="2800" b="1" dirty="0">
                <a:solidFill>
                  <a:prstClr val="black"/>
                </a:solidFill>
                <a:latin typeface="Calibri" panose="020F0502020204030204"/>
              </a:rPr>
              <a:t> Ситуация 3.</a:t>
            </a:r>
            <a:r>
              <a:rPr lang="ru-RU" sz="2800" dirty="0">
                <a:solidFill>
                  <a:prstClr val="black"/>
                </a:solidFill>
                <a:latin typeface="Calibri" panose="020F0502020204030204"/>
              </a:rPr>
              <a:t> Ребенок очень агрессивен. Постоянно обижает других детей: толкается, обзывается, может ударить. Дети постоянно жалуются своим родителям на этого ребенка. Родители обиженных детей попросили воспитателя поговорить с родителями агрессивного ребенка. </a:t>
            </a:r>
          </a:p>
          <a:p>
            <a:pPr marL="228600" lvl="0" indent="-228600">
              <a:lnSpc>
                <a:spcPct val="90000"/>
              </a:lnSpc>
              <a:spcBef>
                <a:spcPts val="1000"/>
              </a:spcBef>
              <a:buClrTx/>
              <a:buSzTx/>
              <a:buFont typeface="Wingdings" panose="05000000000000000000" pitchFamily="2" charset="2"/>
              <a:buChar char="Ø"/>
            </a:pPr>
            <a:r>
              <a:rPr lang="ru-RU" sz="2800" dirty="0">
                <a:solidFill>
                  <a:prstClr val="black"/>
                </a:solidFill>
                <a:latin typeface="Calibri" panose="020F0502020204030204"/>
              </a:rPr>
              <a:t> Как должен поступить воспитатель?</a:t>
            </a:r>
            <a:endParaRPr lang="ru-RU" dirty="0"/>
          </a:p>
        </p:txBody>
      </p:sp>
    </p:spTree>
    <p:extLst>
      <p:ext uri="{BB962C8B-B14F-4D97-AF65-F5344CB8AC3E}">
        <p14:creationId xmlns:p14="http://schemas.microsoft.com/office/powerpoint/2010/main" val="371021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152400"/>
            <a:ext cx="8229600" cy="1143000"/>
          </a:xfrm>
          <a:effectLst/>
        </p:spPr>
        <p:txBody>
          <a:bodyPr/>
          <a:lstStyle/>
          <a:p>
            <a:r>
              <a:rPr lang="ru-RU" b="1" dirty="0" smtClean="0">
                <a:solidFill>
                  <a:srgbClr val="FF0000"/>
                </a:solidFill>
              </a:rPr>
              <a:t>Современный подход</a:t>
            </a:r>
            <a:endParaRPr lang="ru-RU" b="1" dirty="0">
              <a:solidFill>
                <a:srgbClr val="FF0000"/>
              </a:solidFill>
            </a:endParaRPr>
          </a:p>
        </p:txBody>
      </p:sp>
      <p:sp>
        <p:nvSpPr>
          <p:cNvPr id="3" name="Объект 2"/>
          <p:cNvSpPr>
            <a:spLocks noGrp="1"/>
          </p:cNvSpPr>
          <p:nvPr>
            <p:ph idx="1"/>
          </p:nvPr>
        </p:nvSpPr>
        <p:spPr>
          <a:xfrm>
            <a:off x="1219200" y="1219200"/>
            <a:ext cx="7772400" cy="4983163"/>
          </a:xfrm>
        </p:spPr>
        <p:txBody>
          <a:bodyPr/>
          <a:lstStyle/>
          <a:p>
            <a:pPr marL="82296" indent="0">
              <a:buNone/>
            </a:pPr>
            <a:r>
              <a:rPr lang="ru-RU" b="1" dirty="0" smtClean="0"/>
              <a:t>     Важное условие обеспечения безопасности образовательной среды – своевременная профилактика и конструктивное разрешение конфликтов, повышение конфликтной компетентности всех участников образовательных отношений.</a:t>
            </a:r>
            <a:endParaRPr lang="ru-RU" b="1" dirty="0"/>
          </a:p>
        </p:txBody>
      </p:sp>
    </p:spTree>
    <p:extLst>
      <p:ext uri="{BB962C8B-B14F-4D97-AF65-F5344CB8AC3E}">
        <p14:creationId xmlns:p14="http://schemas.microsoft.com/office/powerpoint/2010/main" val="30945925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solidFill>
                <a:srgbClr val="C00000"/>
              </a:solidFill>
            </a:endParaRPr>
          </a:p>
        </p:txBody>
      </p:sp>
      <p:sp>
        <p:nvSpPr>
          <p:cNvPr id="3" name="Объект 2"/>
          <p:cNvSpPr>
            <a:spLocks noGrp="1"/>
          </p:cNvSpPr>
          <p:nvPr>
            <p:ph idx="1"/>
          </p:nvPr>
        </p:nvSpPr>
        <p:spPr>
          <a:xfrm>
            <a:off x="1295400" y="457200"/>
            <a:ext cx="7498080" cy="5638800"/>
          </a:xfrm>
        </p:spPr>
        <p:txBody>
          <a:bodyPr>
            <a:normAutofit lnSpcReduction="10000"/>
          </a:bodyPr>
          <a:lstStyle/>
          <a:p>
            <a:pPr marL="0" lvl="0" indent="0">
              <a:spcBef>
                <a:spcPts val="0"/>
              </a:spcBef>
              <a:buClrTx/>
              <a:buSzTx/>
              <a:buNone/>
            </a:pPr>
            <a:r>
              <a:rPr lang="ru-RU" sz="3600" dirty="0">
                <a:solidFill>
                  <a:prstClr val="black"/>
                </a:solidFill>
                <a:latin typeface="Comic Sans MS" panose="030F0702030302020204" pitchFamily="66" charset="0"/>
              </a:rPr>
              <a:t>«</a:t>
            </a:r>
            <a:r>
              <a:rPr lang="ru-RU" sz="2800" dirty="0">
                <a:solidFill>
                  <a:prstClr val="black"/>
                </a:solidFill>
                <a:latin typeface="Comic Sans MS" panose="030F0702030302020204" pitchFamily="66" charset="0"/>
              </a:rPr>
              <a:t>Неожиданным для меня сегодня стало…»</a:t>
            </a: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r>
              <a:rPr lang="ru-RU" sz="2800" dirty="0">
                <a:solidFill>
                  <a:prstClr val="black"/>
                </a:solidFill>
                <a:latin typeface="Comic Sans MS" panose="030F0702030302020204" pitchFamily="66" charset="0"/>
              </a:rPr>
              <a:t>«Я и раньше знал, то, что…»</a:t>
            </a: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r>
              <a:rPr lang="ru-RU" sz="2800" dirty="0">
                <a:solidFill>
                  <a:prstClr val="black"/>
                </a:solidFill>
                <a:latin typeface="Comic Sans MS" panose="030F0702030302020204" pitchFamily="66" charset="0"/>
              </a:rPr>
              <a:t>«Вот теперь я…»</a:t>
            </a: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endParaRPr lang="ru-RU" sz="2800" dirty="0">
              <a:solidFill>
                <a:prstClr val="black"/>
              </a:solidFill>
              <a:latin typeface="Comic Sans MS" panose="030F0702030302020204" pitchFamily="66" charset="0"/>
            </a:endParaRPr>
          </a:p>
          <a:p>
            <a:pPr marL="0" lvl="0" indent="0">
              <a:spcBef>
                <a:spcPts val="0"/>
              </a:spcBef>
              <a:buClrTx/>
              <a:buSzTx/>
              <a:buNone/>
            </a:pPr>
            <a:r>
              <a:rPr lang="ru-RU" sz="2800" dirty="0">
                <a:solidFill>
                  <a:prstClr val="black"/>
                </a:solidFill>
                <a:latin typeface="Comic Sans MS" panose="030F0702030302020204" pitchFamily="66" charset="0"/>
              </a:rPr>
              <a:t>«Самым полезным для меня сегодня было…»</a:t>
            </a:r>
          </a:p>
          <a:p>
            <a:pPr marL="0" lvl="0" indent="0">
              <a:lnSpc>
                <a:spcPct val="90000"/>
              </a:lnSpc>
              <a:spcBef>
                <a:spcPts val="1000"/>
              </a:spcBef>
              <a:buClrTx/>
              <a:buSzTx/>
              <a:buNone/>
            </a:pPr>
            <a:endParaRPr lang="ru-RU" dirty="0"/>
          </a:p>
        </p:txBody>
      </p:sp>
    </p:spTree>
    <p:extLst>
      <p:ext uri="{BB962C8B-B14F-4D97-AF65-F5344CB8AC3E}">
        <p14:creationId xmlns:p14="http://schemas.microsoft.com/office/powerpoint/2010/main" val="303189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8260" y="152400"/>
            <a:ext cx="7498080" cy="655638"/>
          </a:xfrm>
        </p:spPr>
        <p:txBody>
          <a:bodyPr>
            <a:normAutofit fontScale="90000"/>
          </a:bodyPr>
          <a:lstStyle/>
          <a:p>
            <a:r>
              <a:rPr lang="ru-RU" dirty="0" smtClean="0">
                <a:solidFill>
                  <a:srgbClr val="C00000"/>
                </a:solidFill>
              </a:rPr>
              <a:t>Результаты анкетирования:</a:t>
            </a:r>
            <a:endParaRPr lang="ru-RU" dirty="0">
              <a:solidFill>
                <a:srgbClr val="C00000"/>
              </a:solidFill>
            </a:endParaRPr>
          </a:p>
        </p:txBody>
      </p:sp>
      <p:sp>
        <p:nvSpPr>
          <p:cNvPr id="3" name="Объект 2"/>
          <p:cNvSpPr>
            <a:spLocks noGrp="1"/>
          </p:cNvSpPr>
          <p:nvPr>
            <p:ph idx="1"/>
          </p:nvPr>
        </p:nvSpPr>
        <p:spPr>
          <a:xfrm>
            <a:off x="1295400" y="1371600"/>
            <a:ext cx="7498080" cy="3810000"/>
          </a:xfrm>
        </p:spPr>
        <p:txBody>
          <a:bodyPr/>
          <a:lstStyle/>
          <a:p>
            <a:pPr marL="0" lvl="0" indent="0">
              <a:lnSpc>
                <a:spcPct val="90000"/>
              </a:lnSpc>
              <a:spcBef>
                <a:spcPts val="1000"/>
              </a:spcBef>
              <a:buClrTx/>
              <a:buSzTx/>
              <a:buNone/>
            </a:pPr>
            <a:r>
              <a:rPr lang="ru-RU" sz="2800" b="1" dirty="0">
                <a:solidFill>
                  <a:prstClr val="black"/>
                </a:solidFill>
                <a:latin typeface="Calibri" panose="020F0502020204030204"/>
              </a:rPr>
              <a:t> </a:t>
            </a:r>
            <a:endParaRPr lang="ru-RU" dirty="0"/>
          </a:p>
        </p:txBody>
      </p:sp>
      <p:sp>
        <p:nvSpPr>
          <p:cNvPr id="4" name="TextBox 3"/>
          <p:cNvSpPr txBox="1"/>
          <p:nvPr/>
        </p:nvSpPr>
        <p:spPr>
          <a:xfrm>
            <a:off x="990600" y="762000"/>
            <a:ext cx="8153400" cy="4801314"/>
          </a:xfrm>
          <a:prstGeom prst="rect">
            <a:avLst/>
          </a:prstGeom>
          <a:noFill/>
        </p:spPr>
        <p:txBody>
          <a:bodyPr wrap="square" rtlCol="0">
            <a:spAutoFit/>
          </a:bodyPr>
          <a:lstStyle/>
          <a:p>
            <a:r>
              <a:rPr lang="ru-RU" dirty="0" smtClean="0">
                <a:latin typeface="Times New Roman" panose="02020603050405020304" pitchFamily="18" charset="0"/>
                <a:cs typeface="Times New Roman" panose="02020603050405020304" pitchFamily="18" charset="0"/>
              </a:rPr>
              <a:t>у трёх воспитателей из 35 конфликты возникают часто, </a:t>
            </a:r>
          </a:p>
          <a:p>
            <a:r>
              <a:rPr lang="ru-RU" dirty="0" smtClean="0">
                <a:latin typeface="Times New Roman" panose="02020603050405020304" pitchFamily="18" charset="0"/>
                <a:cs typeface="Times New Roman" panose="02020603050405020304" pitchFamily="18" charset="0"/>
              </a:rPr>
              <a:t>реже у 12 педагогов, у остальных 20 – крайне редко.</a:t>
            </a:r>
          </a:p>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Инициаторами в основном выступают родители, реже воспитатели (в зависимости от ситуации).</a:t>
            </a:r>
          </a:p>
          <a:p>
            <a:endParaRPr lang="ru-RU"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Самые популярные причины конфликтов:</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Различие взглядов на воспитание родителя и педагога.</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Занятость родителей и перекладывание ответственности за воспитание своего ребенка на педагогов (пассивность родителей).</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Непонимание родителями образовательного процесса в ДОУ(несоблюдение правил, режимных моментов).</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Эгоизм и нежелание родителей считаться с другими людьми (зацикленность на своём ребенке, нежелание идти на уступки). </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Неуважение к воспитателям (не прислушиваются к рекомендациям, завышенное самомнение, неуместные жалобы и претензии).</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83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88030" y="100266"/>
            <a:ext cx="3558540" cy="655638"/>
          </a:xfrm>
        </p:spPr>
        <p:txBody>
          <a:bodyPr>
            <a:normAutofit fontScale="90000"/>
          </a:bodyPr>
          <a:lstStyle/>
          <a:p>
            <a:r>
              <a:rPr lang="ru-RU" dirty="0" smtClean="0">
                <a:solidFill>
                  <a:srgbClr val="C00000"/>
                </a:solidFill>
              </a:rPr>
              <a:t>Обмен опытом</a:t>
            </a:r>
            <a:r>
              <a:rPr lang="ru-RU" dirty="0" smtClean="0">
                <a:solidFill>
                  <a:srgbClr val="C00000"/>
                </a:solidFill>
              </a:rPr>
              <a:t>:</a:t>
            </a:r>
            <a:endParaRPr lang="ru-RU" dirty="0">
              <a:solidFill>
                <a:srgbClr val="C00000"/>
              </a:solidFill>
            </a:endParaRPr>
          </a:p>
        </p:txBody>
      </p:sp>
      <p:sp>
        <p:nvSpPr>
          <p:cNvPr id="3" name="Объект 2"/>
          <p:cNvSpPr>
            <a:spLocks noGrp="1"/>
          </p:cNvSpPr>
          <p:nvPr>
            <p:ph idx="1"/>
          </p:nvPr>
        </p:nvSpPr>
        <p:spPr>
          <a:xfrm>
            <a:off x="1295400" y="1371600"/>
            <a:ext cx="7498080" cy="3810000"/>
          </a:xfrm>
        </p:spPr>
        <p:txBody>
          <a:bodyPr/>
          <a:lstStyle/>
          <a:p>
            <a:pPr marL="0" lvl="0" indent="0">
              <a:lnSpc>
                <a:spcPct val="90000"/>
              </a:lnSpc>
              <a:spcBef>
                <a:spcPts val="1000"/>
              </a:spcBef>
              <a:buClrTx/>
              <a:buSzTx/>
              <a:buNone/>
            </a:pPr>
            <a:r>
              <a:rPr lang="ru-RU" sz="2800" b="1" dirty="0">
                <a:solidFill>
                  <a:prstClr val="black"/>
                </a:solidFill>
                <a:latin typeface="Calibri" panose="020F0502020204030204"/>
              </a:rPr>
              <a:t> </a:t>
            </a:r>
            <a:endParaRPr lang="ru-RU" dirty="0"/>
          </a:p>
        </p:txBody>
      </p:sp>
      <p:sp>
        <p:nvSpPr>
          <p:cNvPr id="4" name="TextBox 3"/>
          <p:cNvSpPr txBox="1"/>
          <p:nvPr/>
        </p:nvSpPr>
        <p:spPr>
          <a:xfrm>
            <a:off x="990600" y="762000"/>
            <a:ext cx="8153400" cy="5909310"/>
          </a:xfrm>
          <a:prstGeom prst="rect">
            <a:avLst/>
          </a:prstGeom>
          <a:noFill/>
        </p:spPr>
        <p:txBody>
          <a:bodyPr wrap="square" rtlCol="0">
            <a:spAutoFit/>
          </a:bodyPr>
          <a:lstStyle/>
          <a:p>
            <a:r>
              <a:rPr lang="ru-RU" b="1" dirty="0" smtClean="0">
                <a:latin typeface="Times New Roman" panose="02020603050405020304" pitchFamily="18" charset="0"/>
                <a:cs typeface="Times New Roman" panose="02020603050405020304" pitchFamily="18" charset="0"/>
              </a:rPr>
              <a:t>Как Вы обычно выходите из трудных ситуаций в общении с </a:t>
            </a:r>
            <a:r>
              <a:rPr lang="ru-RU" b="1" smtClean="0">
                <a:latin typeface="Times New Roman" panose="02020603050405020304" pitchFamily="18" charset="0"/>
                <a:cs typeface="Times New Roman" panose="02020603050405020304" pitchFamily="18" charset="0"/>
              </a:rPr>
              <a:t>родителями</a:t>
            </a:r>
            <a:r>
              <a:rPr lang="ru-RU" b="1" smtClean="0">
                <a:latin typeface="Times New Roman" panose="02020603050405020304" pitchFamily="18" charset="0"/>
                <a:cs typeface="Times New Roman" panose="02020603050405020304" pitchFamily="18" charset="0"/>
              </a:rPr>
              <a:t>?</a:t>
            </a:r>
            <a:endParaRPr lang="ru-RU" b="1"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Мирная беседа, спокойно реагирую на претензию</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выслушиваю, а потом спокойным </a:t>
            </a:r>
            <a:r>
              <a:rPr lang="ru-RU" dirty="0" smtClean="0">
                <a:latin typeface="Times New Roman" panose="02020603050405020304" pitchFamily="18" charset="0"/>
                <a:cs typeface="Times New Roman" panose="02020603050405020304" pitchFamily="18" charset="0"/>
              </a:rPr>
              <a:t>тоном голоса, с улыбкой на лице успокаиваю себя и родителя, объясняю, пробую найти общий язык, предлагаю найти компромисс , сглаживаю </a:t>
            </a:r>
            <a:r>
              <a:rPr lang="ru-RU" dirty="0">
                <a:latin typeface="Times New Roman" panose="02020603050405020304" pitchFamily="18" charset="0"/>
                <a:cs typeface="Times New Roman" panose="02020603050405020304" pitchFamily="18" charset="0"/>
              </a:rPr>
              <a:t>назревший </a:t>
            </a:r>
            <a:r>
              <a:rPr lang="ru-RU" dirty="0" smtClean="0">
                <a:latin typeface="Times New Roman" panose="02020603050405020304" pitchFamily="18" charset="0"/>
                <a:cs typeface="Times New Roman" panose="02020603050405020304" pitchFamily="18" charset="0"/>
              </a:rPr>
              <a:t>конфликт «Давайте </a:t>
            </a:r>
            <a:r>
              <a:rPr lang="ru-RU" dirty="0">
                <a:latin typeface="Times New Roman" panose="02020603050405020304" pitchFamily="18" charset="0"/>
                <a:cs typeface="Times New Roman" panose="02020603050405020304" pitchFamily="18" charset="0"/>
              </a:rPr>
              <a:t>вместе подумаем, как будет лучше в данной ситуации для ребёнка, </a:t>
            </a:r>
            <a:r>
              <a:rPr lang="ru-RU" dirty="0" smtClean="0">
                <a:latin typeface="Times New Roman" panose="02020603050405020304" pitchFamily="18" charset="0"/>
                <a:cs typeface="Times New Roman" panose="02020603050405020304" pitchFamily="18" charset="0"/>
              </a:rPr>
              <a:t>для </a:t>
            </a:r>
            <a:r>
              <a:rPr lang="ru-RU" dirty="0">
                <a:latin typeface="Times New Roman" panose="02020603050405020304" pitchFamily="18" charset="0"/>
                <a:cs typeface="Times New Roman" panose="02020603050405020304" pitchFamily="18" charset="0"/>
              </a:rPr>
              <a:t>вас и для </a:t>
            </a:r>
            <a:r>
              <a:rPr lang="ru-RU" dirty="0" smtClean="0">
                <a:latin typeface="Times New Roman" panose="02020603050405020304" pitchFamily="18" charset="0"/>
                <a:cs typeface="Times New Roman" panose="02020603050405020304" pitchFamily="18" charset="0"/>
              </a:rPr>
              <a:t>нас» и уже вместе ищем золотую середину.</a:t>
            </a:r>
            <a:endParaRPr lang="ru-RU"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Прежде чем обозначить родителю замечание к его ребёнку, хвалю ребёнка за другие качества, поступки.</a:t>
            </a:r>
            <a:r>
              <a:rPr lang="ru-RU" dirty="0">
                <a:latin typeface="Times New Roman"/>
                <a:ea typeface="Times New Roman"/>
                <a:cs typeface="Times New Roman"/>
              </a:rPr>
              <a:t> </a:t>
            </a:r>
            <a:r>
              <a:rPr lang="ru-RU" dirty="0" smtClean="0">
                <a:latin typeface="Times New Roman"/>
                <a:ea typeface="Times New Roman"/>
                <a:cs typeface="Times New Roman"/>
              </a:rPr>
              <a:t>Это метод </a:t>
            </a:r>
            <a:r>
              <a:rPr lang="ru-RU" dirty="0">
                <a:latin typeface="Times New Roman"/>
                <a:ea typeface="Times New Roman"/>
                <a:cs typeface="Times New Roman"/>
              </a:rPr>
              <a:t>гамбургера (сначала похвалить такого ребёнка, потом сделать замечание, в конце еще комплимент</a:t>
            </a:r>
            <a:r>
              <a:rPr lang="ru-RU" dirty="0" smtClean="0">
                <a:latin typeface="Times New Roman"/>
                <a:ea typeface="Times New Roman"/>
                <a:cs typeface="Times New Roman"/>
              </a:rPr>
              <a:t>).</a:t>
            </a:r>
            <a:endParaRPr lang="ru-RU"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Помогает чувство юмора.</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Советуюсь с опытными коллегами и специалистами (методист, психолог, логопед, дефектолог), либо сразу обращаюсь к заведующей для срочного разбора ситуации.</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Тактично даю совет, приводя примеры из жизни других детей.</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В случае своей неправоты, признаю это и </a:t>
            </a:r>
            <a:r>
              <a:rPr lang="ru-RU" dirty="0" smtClean="0">
                <a:latin typeface="Times New Roman" panose="02020603050405020304" pitchFamily="18" charset="0"/>
                <a:cs typeface="Times New Roman" panose="02020603050405020304" pitchFamily="18" charset="0"/>
              </a:rPr>
              <a:t>вежливо извиняюсь.</a:t>
            </a:r>
            <a:endParaRPr lang="ru-RU"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Использую методы </a:t>
            </a:r>
            <a:r>
              <a:rPr lang="ru-RU" dirty="0" smtClean="0">
                <a:latin typeface="Times New Roman" panose="02020603050405020304" pitchFamily="18" charset="0"/>
                <a:cs typeface="Times New Roman" panose="02020603050405020304" pitchFamily="18" charset="0"/>
              </a:rPr>
              <a:t>профилактики: стараюсь не доводить трудную ситуацию до конфликтной, анкетирование, родительские собрания, разъяснительные индивидуальные беседы</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иногда </a:t>
            </a:r>
            <a:r>
              <a:rPr lang="ru-RU" dirty="0">
                <a:latin typeface="Times New Roman" panose="02020603050405020304" pitchFamily="18" charset="0"/>
                <a:cs typeface="Times New Roman" panose="02020603050405020304" pitchFamily="18" charset="0"/>
              </a:rPr>
              <a:t>обсуждаю ситуацию лично в </a:t>
            </a:r>
            <a:r>
              <a:rPr lang="ru-RU" dirty="0" err="1">
                <a:latin typeface="Times New Roman" panose="02020603050405020304" pitchFamily="18" charset="0"/>
                <a:cs typeface="Times New Roman" panose="02020603050405020304" pitchFamily="18" charset="0"/>
              </a:rPr>
              <a:t>вотсапе</a:t>
            </a:r>
            <a:r>
              <a:rPr lang="ru-RU" dirty="0">
                <a:latin typeface="Times New Roman" panose="02020603050405020304" pitchFamily="18" charset="0"/>
                <a:cs typeface="Times New Roman" panose="02020603050405020304" pitchFamily="18" charset="0"/>
              </a:rPr>
              <a:t> или по </a:t>
            </a:r>
            <a:r>
              <a:rPr lang="ru-RU" dirty="0" smtClean="0">
                <a:latin typeface="Times New Roman" panose="02020603050405020304" pitchFamily="18" charset="0"/>
                <a:cs typeface="Times New Roman" panose="02020603050405020304" pitchFamily="18" charset="0"/>
              </a:rPr>
              <a:t>телефону, приглашаю </a:t>
            </a:r>
            <a:r>
              <a:rPr lang="ru-RU" dirty="0" smtClean="0">
                <a:latin typeface="Times New Roman" panose="02020603050405020304" pitchFamily="18" charset="0"/>
                <a:cs typeface="Times New Roman" panose="02020603050405020304" pitchFamily="18" charset="0"/>
              </a:rPr>
              <a:t>посетить режимные моменты в группе. </a:t>
            </a:r>
          </a:p>
          <a:p>
            <a:pPr marL="342900" indent="-342900">
              <a:buFont typeface="+mj-lt"/>
              <a:buAutoNum type="arabicPeriod"/>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649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42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rmAutofit fontScale="90000"/>
          </a:bodyPr>
          <a:lstStyle/>
          <a:p>
            <a:r>
              <a:rPr lang="ru-RU" b="1" dirty="0" smtClean="0"/>
              <a:t>Рабочее определение  конфликта</a:t>
            </a:r>
            <a:endParaRPr lang="ru-RU" b="1" dirty="0"/>
          </a:p>
        </p:txBody>
      </p:sp>
      <p:sp>
        <p:nvSpPr>
          <p:cNvPr id="3" name="Содержимое 2"/>
          <p:cNvSpPr>
            <a:spLocks noGrp="1"/>
          </p:cNvSpPr>
          <p:nvPr>
            <p:ph idx="1"/>
          </p:nvPr>
        </p:nvSpPr>
        <p:spPr/>
        <p:txBody>
          <a:bodyPr/>
          <a:lstStyle/>
          <a:p>
            <a:pPr>
              <a:buNone/>
            </a:pPr>
            <a:r>
              <a:rPr lang="ru-RU" b="1" i="1" dirty="0" smtClean="0"/>
              <a:t>  </a:t>
            </a:r>
            <a:r>
              <a:rPr lang="ru-RU" sz="4000" b="1" i="1" u="sng" dirty="0" smtClean="0"/>
              <a:t>Конфликт </a:t>
            </a:r>
            <a:r>
              <a:rPr lang="ru-RU" sz="4000" dirty="0" smtClean="0"/>
              <a:t>– </a:t>
            </a:r>
            <a:r>
              <a:rPr lang="ru-RU" sz="4000" b="1" dirty="0" smtClean="0"/>
              <a:t>столкновение противоположно направленных или несовместимых потребностей, мотивов, интересов, </a:t>
            </a:r>
            <a:r>
              <a:rPr lang="ru-RU" sz="4000" b="1" dirty="0"/>
              <a:t>представлений, </a:t>
            </a:r>
            <a:r>
              <a:rPr lang="ru-RU" sz="4000" b="1" dirty="0" smtClean="0"/>
              <a:t>мнений, целей, ценностей.</a:t>
            </a:r>
            <a:endParaRPr lang="ru-RU"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Составление кластера</a:t>
            </a:r>
            <a:endParaRPr lang="ru-RU" dirty="0">
              <a:solidFill>
                <a:srgbClr val="FF0000"/>
              </a:solidFill>
            </a:endParaRPr>
          </a:p>
        </p:txBody>
      </p:sp>
      <p:sp>
        <p:nvSpPr>
          <p:cNvPr id="3" name="Объект 2"/>
          <p:cNvSpPr>
            <a:spLocks noGrp="1"/>
          </p:cNvSpPr>
          <p:nvPr>
            <p:ph idx="1"/>
          </p:nvPr>
        </p:nvSpPr>
        <p:spPr/>
        <p:txBody>
          <a:bodyPr/>
          <a:lstStyle/>
          <a:p>
            <a:r>
              <a:rPr lang="ru-RU" b="1" dirty="0" smtClean="0"/>
              <a:t>назовите любые ассоциации, возникающие у Вас, когда Вы слышите слово «конфликт»…</a:t>
            </a:r>
            <a:endParaRPr lang="ru-RU" b="1" dirty="0"/>
          </a:p>
        </p:txBody>
      </p:sp>
    </p:spTree>
    <p:extLst>
      <p:ext uri="{BB962C8B-B14F-4D97-AF65-F5344CB8AC3E}">
        <p14:creationId xmlns:p14="http://schemas.microsoft.com/office/powerpoint/2010/main" val="3984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txBody>
          <a:bodyPr>
            <a:normAutofit fontScale="90000"/>
          </a:bodyPr>
          <a:lstStyle/>
          <a:p>
            <a:r>
              <a:rPr lang="ru-RU" sz="3200" b="1" dirty="0" smtClean="0">
                <a:solidFill>
                  <a:srgbClr val="FF0000"/>
                </a:solidFill>
              </a:rPr>
              <a:t>Сущностные характеристики    социального конфликта (по Н.В. Гришиной)</a:t>
            </a:r>
            <a:endParaRPr lang="ru-RU" sz="3200" b="1" dirty="0">
              <a:solidFill>
                <a:srgbClr val="FF0000"/>
              </a:solidFill>
            </a:endParaRPr>
          </a:p>
        </p:txBody>
      </p:sp>
      <p:sp>
        <p:nvSpPr>
          <p:cNvPr id="3" name="Содержимое 2"/>
          <p:cNvSpPr>
            <a:spLocks noGrp="1"/>
          </p:cNvSpPr>
          <p:nvPr>
            <p:ph idx="1"/>
          </p:nvPr>
        </p:nvSpPr>
        <p:spPr/>
        <p:txBody>
          <a:bodyPr>
            <a:normAutofit lnSpcReduction="10000"/>
          </a:bodyPr>
          <a:lstStyle/>
          <a:p>
            <a:pPr>
              <a:buNone/>
            </a:pPr>
            <a:r>
              <a:rPr lang="ru-RU" b="1" i="1" dirty="0" smtClean="0"/>
              <a:t>  1. </a:t>
            </a:r>
            <a:r>
              <a:rPr lang="ru-RU" sz="4000" b="1" i="1" dirty="0" smtClean="0"/>
              <a:t>Биполярность – наличие и противостояние разных начал.</a:t>
            </a:r>
          </a:p>
          <a:p>
            <a:pPr>
              <a:buNone/>
            </a:pPr>
            <a:r>
              <a:rPr lang="ru-RU" sz="4000" b="1" i="1" dirty="0" smtClean="0"/>
              <a:t>2. Наличие  субъектов как носителей конфликта.</a:t>
            </a:r>
          </a:p>
          <a:p>
            <a:pPr>
              <a:buNone/>
            </a:pPr>
            <a:r>
              <a:rPr lang="ru-RU" sz="4000" b="1" i="1" dirty="0" smtClean="0"/>
              <a:t>3. Активность субъектов.</a:t>
            </a:r>
          </a:p>
          <a:p>
            <a:pPr>
              <a:buNone/>
            </a:pPr>
            <a:r>
              <a:rPr lang="ru-RU" sz="4000" b="1" i="1" dirty="0" smtClean="0"/>
              <a:t>4. Повышенный эмоциональный фон.</a:t>
            </a:r>
            <a:endParaRPr lang="ru-RU" sz="4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FF0000"/>
                </a:solidFill>
              </a:rPr>
              <a:t>Двойственная природа социальных конфликтов</a:t>
            </a:r>
            <a:endParaRPr lang="ru-RU" b="1" dirty="0">
              <a:solidFill>
                <a:srgbClr val="FF0000"/>
              </a:solidFill>
            </a:endParaRPr>
          </a:p>
        </p:txBody>
      </p:sp>
      <p:sp>
        <p:nvSpPr>
          <p:cNvPr id="3" name="Содержимое 2"/>
          <p:cNvSpPr>
            <a:spLocks noGrp="1"/>
          </p:cNvSpPr>
          <p:nvPr>
            <p:ph idx="1"/>
          </p:nvPr>
        </p:nvSpPr>
        <p:spPr/>
        <p:txBody>
          <a:bodyPr>
            <a:normAutofit fontScale="85000" lnSpcReduction="10000"/>
          </a:bodyPr>
          <a:lstStyle/>
          <a:p>
            <a:pPr>
              <a:buNone/>
            </a:pPr>
            <a:r>
              <a:rPr lang="ru-RU" b="1" dirty="0" smtClean="0"/>
              <a:t>       Конфликт несет  в себе два начала:  </a:t>
            </a:r>
            <a:r>
              <a:rPr lang="ru-RU" b="1" u="sng" dirty="0" smtClean="0"/>
              <a:t>разрушительное</a:t>
            </a:r>
            <a:r>
              <a:rPr lang="ru-RU" b="1" dirty="0" smtClean="0"/>
              <a:t> и </a:t>
            </a:r>
            <a:r>
              <a:rPr lang="ru-RU" b="1" u="sng" dirty="0" smtClean="0"/>
              <a:t>созидательное</a:t>
            </a:r>
            <a:r>
              <a:rPr lang="ru-RU" b="1" dirty="0" smtClean="0"/>
              <a:t>.</a:t>
            </a:r>
          </a:p>
          <a:p>
            <a:pPr algn="ctr">
              <a:buNone/>
            </a:pPr>
            <a:r>
              <a:rPr lang="ru-RU" b="1" dirty="0"/>
              <a:t> </a:t>
            </a:r>
            <a:r>
              <a:rPr lang="ru-RU" b="1" dirty="0" smtClean="0"/>
              <a:t>    </a:t>
            </a:r>
            <a:r>
              <a:rPr lang="ru-RU" b="1" i="1" dirty="0" smtClean="0">
                <a:solidFill>
                  <a:srgbClr val="FF0000"/>
                </a:solidFill>
              </a:rPr>
              <a:t>Вопросы для обсуждения:</a:t>
            </a:r>
          </a:p>
          <a:p>
            <a:pPr>
              <a:buFont typeface="Wingdings" pitchFamily="2" charset="2"/>
              <a:buChar char="Ø"/>
            </a:pPr>
            <a:r>
              <a:rPr lang="ru-RU" b="1" dirty="0" smtClean="0"/>
              <a:t> В чем заключается разрушительное начало конфликта? К каким «разрушениям» может привести конфликт в образовательной организации?</a:t>
            </a:r>
          </a:p>
          <a:p>
            <a:pPr>
              <a:buFont typeface="Wingdings" pitchFamily="2" charset="2"/>
              <a:buChar char="Ø"/>
            </a:pPr>
            <a:r>
              <a:rPr lang="ru-RU" b="1" dirty="0" smtClean="0"/>
              <a:t> В чем заключается созидательное начало конфликта?  Чему может способствовать конфликт между участниками образовательных отношений?</a:t>
            </a:r>
            <a:endParaRPr lang="ru-RU"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0" y="152400"/>
            <a:ext cx="7498080" cy="1143000"/>
          </a:xfrm>
        </p:spPr>
        <p:txBody>
          <a:bodyPr>
            <a:normAutofit fontScale="90000"/>
          </a:bodyPr>
          <a:lstStyle/>
          <a:p>
            <a:r>
              <a:rPr lang="ru-RU" b="1" dirty="0" smtClean="0">
                <a:solidFill>
                  <a:srgbClr val="FF0000"/>
                </a:solidFill>
              </a:rPr>
              <a:t>Двойственная природа социальных конфликтов</a:t>
            </a:r>
            <a:endParaRPr lang="ru-RU" b="1"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97606048"/>
              </p:ext>
            </p:extLst>
          </p:nvPr>
        </p:nvGraphicFramePr>
        <p:xfrm>
          <a:off x="1295400" y="1981200"/>
          <a:ext cx="7410450" cy="4495799"/>
        </p:xfrm>
        <a:graphic>
          <a:graphicData uri="http://schemas.openxmlformats.org/drawingml/2006/table">
            <a:tbl>
              <a:tblPr firstRow="1" firstCol="1" bandRow="1"/>
              <a:tblGrid>
                <a:gridCol w="3705225"/>
                <a:gridCol w="3705225"/>
              </a:tblGrid>
              <a:tr h="556623">
                <a:tc>
                  <a:txBody>
                    <a:bodyPr/>
                    <a:lstStyle/>
                    <a:p>
                      <a:pPr>
                        <a:lnSpc>
                          <a:spcPts val="1500"/>
                        </a:lnSpc>
                        <a:spcAft>
                          <a:spcPts val="1000"/>
                        </a:spcAft>
                      </a:pPr>
                      <a:r>
                        <a:rPr lang="ru-RU" sz="2000" b="0" dirty="0">
                          <a:effectLst/>
                          <a:latin typeface="Times New Roman"/>
                          <a:ea typeface="Times New Roman"/>
                          <a:cs typeface="Times New Roman"/>
                        </a:rPr>
                        <a:t>Обостряются конкурентные отношения между людьми</a:t>
                      </a:r>
                      <a:endParaRPr lang="ru-RU" sz="2000" b="0" dirty="0">
                        <a:effectLst/>
                        <a:latin typeface="Calibri"/>
                        <a:ea typeface="Calibri"/>
                        <a:cs typeface="Times New Roman"/>
                      </a:endParaRPr>
                    </a:p>
                  </a:txBody>
                  <a:tcPr marL="28575" marR="28575" marT="28575" marB="28575" anchor="ctr">
                    <a:lnL>
                      <a:noFill/>
                    </a:lnL>
                    <a:lnR>
                      <a:noFill/>
                    </a:lnR>
                    <a:lnT>
                      <a:noFill/>
                    </a:lnT>
                    <a:lnB>
                      <a:noFill/>
                    </a:lnB>
                  </a:tcPr>
                </a:tc>
                <a:tc>
                  <a:txBody>
                    <a:bodyPr/>
                    <a:lstStyle/>
                    <a:p>
                      <a:pPr>
                        <a:lnSpc>
                          <a:spcPts val="1500"/>
                        </a:lnSpc>
                        <a:spcAft>
                          <a:spcPts val="1000"/>
                        </a:spcAft>
                      </a:pPr>
                      <a:r>
                        <a:rPr lang="ru-RU" sz="2000" b="0" dirty="0">
                          <a:effectLst/>
                          <a:latin typeface="Times New Roman"/>
                          <a:ea typeface="Times New Roman"/>
                          <a:cs typeface="Times New Roman"/>
                        </a:rPr>
                        <a:t>Проблема решена так, что это устраивает все стороны</a:t>
                      </a:r>
                      <a:endParaRPr lang="ru-RU" sz="2000" b="0" dirty="0">
                        <a:effectLst/>
                        <a:latin typeface="Calibri"/>
                        <a:ea typeface="Calibri"/>
                        <a:cs typeface="Times New Roman"/>
                      </a:endParaRPr>
                    </a:p>
                  </a:txBody>
                  <a:tcPr marL="28575" marR="28575" marT="28575" marB="28575" anchor="ctr">
                    <a:lnL>
                      <a:noFill/>
                    </a:lnL>
                    <a:lnR>
                      <a:noFill/>
                    </a:lnR>
                    <a:lnT>
                      <a:noFill/>
                    </a:lnT>
                    <a:lnB>
                      <a:noFill/>
                    </a:lnB>
                  </a:tcPr>
                </a:tc>
              </a:tr>
              <a:tr h="984794">
                <a:tc>
                  <a:txBody>
                    <a:bodyPr/>
                    <a:lstStyle/>
                    <a:p>
                      <a:pPr>
                        <a:lnSpc>
                          <a:spcPts val="1500"/>
                        </a:lnSpc>
                        <a:spcAft>
                          <a:spcPts val="1000"/>
                        </a:spcAft>
                      </a:pPr>
                      <a:r>
                        <a:rPr lang="ru-RU" sz="2000" b="0">
                          <a:effectLst/>
                          <a:latin typeface="Times New Roman"/>
                          <a:ea typeface="Times New Roman"/>
                          <a:cs typeface="Times New Roman"/>
                        </a:rPr>
                        <a:t>Отсутствует стремление к добрым отношениям</a:t>
                      </a:r>
                      <a:endParaRPr lang="ru-RU" sz="2000" b="0">
                        <a:effectLst/>
                        <a:latin typeface="Calibri"/>
                        <a:ea typeface="Calibri"/>
                        <a:cs typeface="Times New Roman"/>
                      </a:endParaRPr>
                    </a:p>
                  </a:txBody>
                  <a:tcPr marL="28575" marR="28575" marT="28575" marB="28575" anchor="ctr">
                    <a:lnL>
                      <a:noFill/>
                    </a:lnL>
                    <a:lnR>
                      <a:noFill/>
                    </a:lnR>
                    <a:lnT>
                      <a:noFill/>
                    </a:lnT>
                    <a:lnB>
                      <a:noFill/>
                    </a:lnB>
                  </a:tcPr>
                </a:tc>
                <a:tc>
                  <a:txBody>
                    <a:bodyPr/>
                    <a:lstStyle/>
                    <a:p>
                      <a:pPr>
                        <a:lnSpc>
                          <a:spcPts val="1500"/>
                        </a:lnSpc>
                        <a:spcAft>
                          <a:spcPts val="1000"/>
                        </a:spcAft>
                      </a:pPr>
                      <a:r>
                        <a:rPr lang="ru-RU" sz="2000" b="0" dirty="0">
                          <a:effectLst/>
                          <a:latin typeface="Times New Roman"/>
                          <a:ea typeface="Times New Roman"/>
                          <a:cs typeface="Times New Roman"/>
                        </a:rPr>
                        <a:t>Совместно принятое решение быстрее и лучше претворяется в жизнь</a:t>
                      </a:r>
                      <a:endParaRPr lang="ru-RU" sz="2000" b="0" dirty="0">
                        <a:effectLst/>
                        <a:latin typeface="Calibri"/>
                        <a:ea typeface="Calibri"/>
                        <a:cs typeface="Times New Roman"/>
                      </a:endParaRPr>
                    </a:p>
                  </a:txBody>
                  <a:tcPr marL="28575" marR="28575" marT="28575" marB="28575" anchor="ctr">
                    <a:lnL>
                      <a:noFill/>
                    </a:lnL>
                    <a:lnR>
                      <a:noFill/>
                    </a:lnR>
                    <a:lnT>
                      <a:noFill/>
                    </a:lnT>
                    <a:lnB>
                      <a:noFill/>
                    </a:lnB>
                  </a:tcPr>
                </a:tc>
              </a:tr>
              <a:tr h="984794">
                <a:tc>
                  <a:txBody>
                    <a:bodyPr/>
                    <a:lstStyle/>
                    <a:p>
                      <a:pPr>
                        <a:lnSpc>
                          <a:spcPts val="1500"/>
                        </a:lnSpc>
                        <a:spcAft>
                          <a:spcPts val="1000"/>
                        </a:spcAft>
                      </a:pPr>
                      <a:r>
                        <a:rPr lang="ru-RU" sz="2000" b="0">
                          <a:effectLst/>
                          <a:latin typeface="Times New Roman"/>
                          <a:ea typeface="Times New Roman"/>
                          <a:cs typeface="Times New Roman"/>
                        </a:rPr>
                        <a:t>Формируется представление о противоположной стороне как о враге</a:t>
                      </a:r>
                      <a:endParaRPr lang="ru-RU" sz="2000" b="0">
                        <a:effectLst/>
                        <a:latin typeface="Calibri"/>
                        <a:ea typeface="Calibri"/>
                        <a:cs typeface="Times New Roman"/>
                      </a:endParaRPr>
                    </a:p>
                  </a:txBody>
                  <a:tcPr marL="28575" marR="28575" marT="28575" marB="28575" anchor="ctr">
                    <a:lnL>
                      <a:noFill/>
                    </a:lnL>
                    <a:lnR>
                      <a:noFill/>
                    </a:lnR>
                    <a:lnT>
                      <a:noFill/>
                    </a:lnT>
                    <a:lnB>
                      <a:noFill/>
                    </a:lnB>
                  </a:tcPr>
                </a:tc>
                <a:tc>
                  <a:txBody>
                    <a:bodyPr/>
                    <a:lstStyle/>
                    <a:p>
                      <a:pPr>
                        <a:lnSpc>
                          <a:spcPts val="1500"/>
                        </a:lnSpc>
                        <a:spcAft>
                          <a:spcPts val="1000"/>
                        </a:spcAft>
                      </a:pPr>
                      <a:r>
                        <a:rPr lang="ru-RU" sz="2000" b="0" dirty="0">
                          <a:effectLst/>
                          <a:latin typeface="Times New Roman"/>
                          <a:ea typeface="Times New Roman"/>
                          <a:cs typeface="Times New Roman"/>
                        </a:rPr>
                        <a:t>Приобретается опыт сотрудничества, который может использоваться в будущем</a:t>
                      </a:r>
                      <a:endParaRPr lang="ru-RU" sz="2000" b="0" dirty="0">
                        <a:effectLst/>
                        <a:latin typeface="Calibri"/>
                        <a:ea typeface="Calibri"/>
                        <a:cs typeface="Times New Roman"/>
                      </a:endParaRPr>
                    </a:p>
                  </a:txBody>
                  <a:tcPr marL="28575" marR="28575" marT="28575" marB="28575" anchor="ctr">
                    <a:lnL>
                      <a:noFill/>
                    </a:lnL>
                    <a:lnR>
                      <a:noFill/>
                    </a:lnR>
                    <a:lnT>
                      <a:noFill/>
                    </a:lnT>
                    <a:lnB>
                      <a:noFill/>
                    </a:lnB>
                  </a:tcPr>
                </a:tc>
              </a:tr>
              <a:tr h="984794">
                <a:tc>
                  <a:txBody>
                    <a:bodyPr/>
                    <a:lstStyle/>
                    <a:p>
                      <a:pPr>
                        <a:lnSpc>
                          <a:spcPts val="1500"/>
                        </a:lnSpc>
                        <a:spcAft>
                          <a:spcPts val="1000"/>
                        </a:spcAft>
                      </a:pPr>
                      <a:r>
                        <a:rPr lang="ru-RU" sz="2000" b="0">
                          <a:effectLst/>
                          <a:latin typeface="Times New Roman"/>
                          <a:ea typeface="Times New Roman"/>
                          <a:cs typeface="Times New Roman"/>
                        </a:rPr>
                        <a:t>Формируется убеждение, что победа в конфликте важнее, чем решение проблемы</a:t>
                      </a:r>
                      <a:endParaRPr lang="ru-RU" sz="2000" b="0">
                        <a:effectLst/>
                        <a:latin typeface="Calibri"/>
                        <a:ea typeface="Calibri"/>
                        <a:cs typeface="Times New Roman"/>
                      </a:endParaRPr>
                    </a:p>
                  </a:txBody>
                  <a:tcPr marL="28575" marR="28575" marT="28575" marB="28575" anchor="ctr">
                    <a:lnL>
                      <a:noFill/>
                    </a:lnL>
                    <a:lnR>
                      <a:noFill/>
                    </a:lnR>
                    <a:lnT>
                      <a:noFill/>
                    </a:lnT>
                    <a:lnB>
                      <a:noFill/>
                    </a:lnB>
                  </a:tcPr>
                </a:tc>
                <a:tc>
                  <a:txBody>
                    <a:bodyPr/>
                    <a:lstStyle/>
                    <a:p>
                      <a:pPr>
                        <a:lnSpc>
                          <a:spcPts val="1500"/>
                        </a:lnSpc>
                        <a:spcAft>
                          <a:spcPts val="1000"/>
                        </a:spcAft>
                      </a:pPr>
                      <a:r>
                        <a:rPr lang="ru-RU" sz="2000" b="0" dirty="0">
                          <a:effectLst/>
                          <a:latin typeface="Times New Roman"/>
                          <a:ea typeface="Times New Roman"/>
                          <a:cs typeface="Times New Roman"/>
                        </a:rPr>
                        <a:t>Отношения между людьми улучшаются</a:t>
                      </a:r>
                      <a:endParaRPr lang="ru-RU" sz="2000" b="0" dirty="0">
                        <a:effectLst/>
                        <a:latin typeface="Calibri"/>
                        <a:ea typeface="Calibri"/>
                        <a:cs typeface="Times New Roman"/>
                      </a:endParaRPr>
                    </a:p>
                  </a:txBody>
                  <a:tcPr marL="28575" marR="28575" marT="28575" marB="28575" anchor="ctr">
                    <a:lnL>
                      <a:noFill/>
                    </a:lnL>
                    <a:lnR>
                      <a:noFill/>
                    </a:lnR>
                    <a:lnT>
                      <a:noFill/>
                    </a:lnT>
                    <a:lnB>
                      <a:noFill/>
                    </a:lnB>
                  </a:tcPr>
                </a:tc>
              </a:tr>
              <a:tr h="984794">
                <a:tc>
                  <a:txBody>
                    <a:bodyPr/>
                    <a:lstStyle/>
                    <a:p>
                      <a:pPr>
                        <a:lnSpc>
                          <a:spcPts val="1500"/>
                        </a:lnSpc>
                        <a:spcAft>
                          <a:spcPts val="1000"/>
                        </a:spcAft>
                      </a:pPr>
                      <a:r>
                        <a:rPr lang="ru-RU" sz="2000" b="0">
                          <a:effectLst/>
                          <a:latin typeface="Times New Roman"/>
                          <a:ea typeface="Times New Roman"/>
                          <a:cs typeface="Times New Roman"/>
                        </a:rPr>
                        <a:t>Формируется чувство обиды, плохое настроение</a:t>
                      </a:r>
                      <a:endParaRPr lang="ru-RU" sz="2000" b="0">
                        <a:effectLst/>
                        <a:latin typeface="Calibri"/>
                        <a:ea typeface="Calibri"/>
                        <a:cs typeface="Times New Roman"/>
                      </a:endParaRPr>
                    </a:p>
                  </a:txBody>
                  <a:tcPr marL="28575" marR="28575" marT="28575" marB="28575" anchor="ctr">
                    <a:lnL>
                      <a:noFill/>
                    </a:lnL>
                    <a:lnR>
                      <a:noFill/>
                    </a:lnR>
                    <a:lnT>
                      <a:noFill/>
                    </a:lnT>
                    <a:lnB>
                      <a:noFill/>
                    </a:lnB>
                  </a:tcPr>
                </a:tc>
                <a:tc>
                  <a:txBody>
                    <a:bodyPr/>
                    <a:lstStyle/>
                    <a:p>
                      <a:pPr>
                        <a:lnSpc>
                          <a:spcPts val="1500"/>
                        </a:lnSpc>
                        <a:spcAft>
                          <a:spcPts val="1000"/>
                        </a:spcAft>
                      </a:pPr>
                      <a:r>
                        <a:rPr lang="ru-RU" sz="2000" b="0" dirty="0">
                          <a:effectLst/>
                          <a:latin typeface="Times New Roman"/>
                          <a:ea typeface="Times New Roman"/>
                          <a:cs typeface="Times New Roman"/>
                        </a:rPr>
                        <a:t>Разногласия не рассматриваются как зло, приводящее только к плохим последствиям</a:t>
                      </a:r>
                      <a:endParaRPr lang="ru-RU" sz="2000" b="0" dirty="0">
                        <a:effectLst/>
                        <a:latin typeface="Calibri"/>
                        <a:ea typeface="Calibri"/>
                        <a:cs typeface="Times New Roman"/>
                      </a:endParaRPr>
                    </a:p>
                  </a:txBody>
                  <a:tcPr marL="28575" marR="28575" marT="28575" marB="28575" anchor="ctr">
                    <a:lnL>
                      <a:noFill/>
                    </a:lnL>
                    <a:lnR>
                      <a:noFill/>
                    </a:lnR>
                    <a:lnT>
                      <a:noFill/>
                    </a:lnT>
                    <a:lnB>
                      <a:noFill/>
                    </a:lnB>
                  </a:tcPr>
                </a:tc>
              </a:tr>
            </a:tbl>
          </a:graphicData>
        </a:graphic>
      </p:graphicFrame>
      <p:sp>
        <p:nvSpPr>
          <p:cNvPr id="6" name="TextBox 5"/>
          <p:cNvSpPr txBox="1"/>
          <p:nvPr/>
        </p:nvSpPr>
        <p:spPr>
          <a:xfrm>
            <a:off x="1295400" y="1491734"/>
            <a:ext cx="3485249" cy="369332"/>
          </a:xfrm>
          <a:prstGeom prst="rect">
            <a:avLst/>
          </a:prstGeom>
          <a:noFill/>
        </p:spPr>
        <p:txBody>
          <a:bodyPr wrap="none" rtlCol="0">
            <a:spAutoFit/>
          </a:bodyPr>
          <a:lstStyle/>
          <a:p>
            <a:r>
              <a:rPr lang="ru-RU" b="1" dirty="0" smtClean="0">
                <a:latin typeface="Arial Black" panose="020B0A04020102020204" pitchFamily="34" charset="0"/>
              </a:rPr>
              <a:t>Негативные последствия</a:t>
            </a:r>
            <a:endParaRPr lang="ru-RU" b="1" dirty="0">
              <a:latin typeface="Arial Black" panose="020B0A04020102020204" pitchFamily="34" charset="0"/>
            </a:endParaRPr>
          </a:p>
        </p:txBody>
      </p:sp>
      <p:sp>
        <p:nvSpPr>
          <p:cNvPr id="7" name="TextBox 6"/>
          <p:cNvSpPr txBox="1"/>
          <p:nvPr/>
        </p:nvSpPr>
        <p:spPr>
          <a:xfrm>
            <a:off x="5029200" y="1491734"/>
            <a:ext cx="3534942" cy="369332"/>
          </a:xfrm>
          <a:prstGeom prst="rect">
            <a:avLst/>
          </a:prstGeom>
          <a:noFill/>
        </p:spPr>
        <p:txBody>
          <a:bodyPr wrap="none" rtlCol="0">
            <a:spAutoFit/>
          </a:bodyPr>
          <a:lstStyle/>
          <a:p>
            <a:r>
              <a:rPr lang="ru-RU" b="1" dirty="0" smtClean="0">
                <a:latin typeface="Arial Black" panose="020B0A04020102020204" pitchFamily="34" charset="0"/>
              </a:rPr>
              <a:t>Позитивные последствия</a:t>
            </a:r>
            <a:endParaRPr lang="ru-RU" b="1" dirty="0">
              <a:latin typeface="Arial Black" panose="020B0A04020102020204" pitchFamily="34" charset="0"/>
            </a:endParaRPr>
          </a:p>
        </p:txBody>
      </p:sp>
    </p:spTree>
    <p:extLst>
      <p:ext uri="{BB962C8B-B14F-4D97-AF65-F5344CB8AC3E}">
        <p14:creationId xmlns:p14="http://schemas.microsoft.com/office/powerpoint/2010/main" val="14994768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684</TotalTime>
  <Words>904</Words>
  <Application>Microsoft Office PowerPoint</Application>
  <PresentationFormat>Экран (4:3)</PresentationFormat>
  <Paragraphs>118</Paragraphs>
  <Slides>20</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Солнцестояние</vt:lpstr>
      <vt:lpstr>Презентация PowerPoint</vt:lpstr>
      <vt:lpstr>Современный подход</vt:lpstr>
      <vt:lpstr>Результаты анкетирования:</vt:lpstr>
      <vt:lpstr>Обмен опытом:</vt:lpstr>
      <vt:lpstr>Рабочее определение  конфликта</vt:lpstr>
      <vt:lpstr>Составление кластера</vt:lpstr>
      <vt:lpstr>Сущностные характеристики    социального конфликта (по Н.В. Гришиной)</vt:lpstr>
      <vt:lpstr>Двойственная природа социальных конфликтов</vt:lpstr>
      <vt:lpstr>Двойственная природа социальных конфликтов</vt:lpstr>
      <vt:lpstr>Вопрос для размышления:</vt:lpstr>
      <vt:lpstr>Факторы, влияющие на конструктивное разрешение конфликта:</vt:lpstr>
      <vt:lpstr>Факторы, влияющие на конструктивное разрешение конфликта</vt:lpstr>
      <vt:lpstr>Вопрос для обсуждения:</vt:lpstr>
      <vt:lpstr>Стратегии поведения в конфликте:</vt:lpstr>
      <vt:lpstr>Структура   конфликта (необходима для анализа  конфликта)</vt:lpstr>
      <vt:lpstr>Практикум по  конфликтологии</vt:lpstr>
      <vt:lpstr>Пример конфликтных ситуаций для анализа</vt:lpstr>
      <vt:lpstr>Пример конфликтных ситуаций для анализа</vt:lpstr>
      <vt:lpstr>Пример конфликтных ситуаций для анализа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практической конфликтологии</dc:title>
  <dc:creator>Дмитрий</dc:creator>
  <cp:lastModifiedBy>1</cp:lastModifiedBy>
  <cp:revision>115</cp:revision>
  <dcterms:created xsi:type="dcterms:W3CDTF">2012-01-31T15:56:36Z</dcterms:created>
  <dcterms:modified xsi:type="dcterms:W3CDTF">2019-02-14T03:20:08Z</dcterms:modified>
</cp:coreProperties>
</file>