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80" r:id="rId11"/>
    <p:sldMasterId id="2147483792" r:id="rId12"/>
    <p:sldMasterId id="2147483804" r:id="rId13"/>
  </p:sldMasterIdLst>
  <p:notesMasterIdLst>
    <p:notesMasterId r:id="rId38"/>
  </p:notesMasterIdLst>
  <p:sldIdLst>
    <p:sldId id="267" r:id="rId14"/>
    <p:sldId id="266" r:id="rId15"/>
    <p:sldId id="272" r:id="rId16"/>
    <p:sldId id="273" r:id="rId17"/>
    <p:sldId id="284" r:id="rId18"/>
    <p:sldId id="270" r:id="rId19"/>
    <p:sldId id="271" r:id="rId20"/>
    <p:sldId id="276" r:id="rId21"/>
    <p:sldId id="286" r:id="rId22"/>
    <p:sldId id="287" r:id="rId23"/>
    <p:sldId id="285" r:id="rId24"/>
    <p:sldId id="274" r:id="rId25"/>
    <p:sldId id="275" r:id="rId26"/>
    <p:sldId id="282" r:id="rId27"/>
    <p:sldId id="281" r:id="rId28"/>
    <p:sldId id="280" r:id="rId29"/>
    <p:sldId id="288" r:id="rId30"/>
    <p:sldId id="257" r:id="rId31"/>
    <p:sldId id="256" r:id="rId32"/>
    <p:sldId id="258" r:id="rId33"/>
    <p:sldId id="265" r:id="rId34"/>
    <p:sldId id="260" r:id="rId35"/>
    <p:sldId id="261" r:id="rId36"/>
    <p:sldId id="279" r:id="rId3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3333CC"/>
    <a:srgbClr val="FF0066"/>
    <a:srgbClr val="990000"/>
    <a:srgbClr val="540454"/>
    <a:srgbClr val="AC08AC"/>
    <a:srgbClr val="6F056F"/>
    <a:srgbClr val="F40AF4"/>
    <a:srgbClr val="FEE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388" autoAdjust="0"/>
  </p:normalViewPr>
  <p:slideViewPr>
    <p:cSldViewPr>
      <p:cViewPr>
        <p:scale>
          <a:sx n="100" d="100"/>
          <a:sy n="10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33333333333329E-2"/>
          <c:y val="0"/>
          <c:w val="0.76249999999999996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Семь</a:t>
            </a:r>
            <a:r>
              <a:rPr lang="ru-RU" baseline="0" dirty="0" smtClean="0">
                <a:solidFill>
                  <a:schemeClr val="tx2">
                    <a:lumMod val="75000"/>
                  </a:schemeClr>
                </a:solidFill>
              </a:rPr>
              <a:t> ролей –</a:t>
            </a:r>
            <a:r>
              <a:rPr lang="ru-RU" baseline="0" dirty="0" err="1" smtClean="0">
                <a:solidFill>
                  <a:schemeClr val="tx2">
                    <a:lumMod val="75000"/>
                  </a:schemeClr>
                </a:solidFill>
              </a:rPr>
              <a:t>семьЯ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</c:dPt>
          <c:cat>
            <c:strRef>
              <c:f>Лист1!$A$2:$A$8</c:f>
              <c:strCache>
                <c:ptCount val="7"/>
                <c:pt idx="0">
                  <c:v>Кв. 1</c:v>
                </c:pt>
                <c:pt idx="1">
                  <c:v>Кв. 2</c:v>
                </c:pt>
                <c:pt idx="2">
                  <c:v>кв.3</c:v>
                </c:pt>
                <c:pt idx="3">
                  <c:v>кв.4</c:v>
                </c:pt>
                <c:pt idx="4">
                  <c:v>кв.5</c:v>
                </c:pt>
                <c:pt idx="5">
                  <c:v>кв.6</c:v>
                </c:pt>
                <c:pt idx="6">
                  <c:v>кв.7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0.47548</cdr:x>
      <cdr:y>0.14334</cdr:y>
    </cdr:from>
    <cdr:to>
      <cdr:x>0.62548</cdr:x>
      <cdr:y>0.36834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8505" y="5825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Arial Black" panose="020B0A04020102020204" pitchFamily="34" charset="0"/>
            </a:rPr>
            <a:t>Д</a:t>
          </a:r>
          <a:r>
            <a:rPr lang="ru-RU" sz="1800" dirty="0" smtClean="0">
              <a:latin typeface="Arial Black" panose="020B0A04020102020204" pitchFamily="34" charset="0"/>
            </a:rPr>
            <a:t>очь </a:t>
          </a:r>
          <a:endParaRPr lang="ru-RU" sz="1800" dirty="0"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0.39272</cdr:x>
      <cdr:y>0.73527</cdr:y>
    </cdr:from>
    <cdr:to>
      <cdr:x>0.54272</cdr:x>
      <cdr:y>0.96027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94035" y="29881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Arial Black" panose="020B0A04020102020204" pitchFamily="34" charset="0"/>
            </a:rPr>
            <a:t>С</a:t>
          </a:r>
          <a:r>
            <a:rPr lang="ru-RU" sz="1800" dirty="0" smtClean="0">
              <a:latin typeface="Arial Black" panose="020B0A04020102020204" pitchFamily="34" charset="0"/>
            </a:rPr>
            <a:t>векровь</a:t>
          </a:r>
          <a:endParaRPr lang="ru-RU" sz="1800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0.61045</cdr:x>
      <cdr:y>0.54037</cdr:y>
    </cdr:from>
    <cdr:to>
      <cdr:x>0.76045</cdr:x>
      <cdr:y>0.76537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21294" y="21960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Arial Black" panose="020B0A04020102020204" pitchFamily="34" charset="0"/>
            </a:rPr>
            <a:t>Т</a:t>
          </a:r>
          <a:r>
            <a:rPr lang="ru-RU" sz="1800" dirty="0" smtClean="0">
              <a:latin typeface="Arial Black" panose="020B0A04020102020204" pitchFamily="34" charset="0"/>
            </a:rPr>
            <a:t>ёща</a:t>
          </a:r>
          <a:endParaRPr lang="ru-RU" sz="1800" dirty="0">
            <a:latin typeface="Arial Black" panose="020B0A040201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0.53156</cdr:x>
      <cdr:y>0.2916</cdr:y>
    </cdr:from>
    <cdr:to>
      <cdr:x>0.68156</cdr:x>
      <cdr:y>0.5166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11850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0.54337</cdr:x>
      <cdr:y>0.31893</cdr:y>
    </cdr:from>
    <cdr:to>
      <cdr:x>0.69337</cdr:x>
      <cdr:y>0.54393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2368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0.2835</cdr:x>
      <cdr:y>0.49612</cdr:y>
    </cdr:from>
    <cdr:to>
      <cdr:x>0.4335</cdr:x>
      <cdr:y>0.72112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28192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0.36613</cdr:x>
      <cdr:y>0.2564</cdr:y>
    </cdr:from>
    <cdr:to>
      <cdr:x>0.46613</cdr:x>
      <cdr:y>0.43127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47864" y="1340768"/>
          <a:ext cx="914400" cy="914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Franklin Gothic Heavy" panose="020B0903020102020204" pitchFamily="34" charset="0"/>
            </a:rPr>
            <a:t>д</a:t>
          </a:r>
          <a:r>
            <a:rPr lang="ru-RU" sz="1600" dirty="0" smtClean="0">
              <a:latin typeface="Franklin Gothic Heavy" panose="020B0903020102020204" pitchFamily="34" charset="0"/>
            </a:rPr>
            <a:t>очь/сын</a:t>
          </a:r>
          <a:endParaRPr lang="ru-RU" sz="1600" dirty="0">
            <a:latin typeface="Franklin Gothic Heavy" panose="020B0903020102020204" pitchFamily="34" charset="0"/>
          </a:endParaRPr>
        </a:p>
      </cdr:txBody>
    </cdr:sp>
  </cdr:relSizeAnchor>
  <cdr:relSizeAnchor xmlns:cdr="http://schemas.openxmlformats.org/drawingml/2006/chartDrawing">
    <cdr:from>
      <cdr:x>0.50787</cdr:x>
      <cdr:y>0.21509</cdr:y>
    </cdr:from>
    <cdr:to>
      <cdr:x>0.60787</cdr:x>
      <cdr:y>0.38995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4008" y="11247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Franklin Gothic Heavy" panose="020B0903020102020204" pitchFamily="34" charset="0"/>
            </a:rPr>
            <a:t>с</a:t>
          </a:r>
          <a:r>
            <a:rPr lang="ru-RU" sz="1600" dirty="0" smtClean="0">
              <a:latin typeface="Franklin Gothic Heavy" panose="020B0903020102020204" pitchFamily="34" charset="0"/>
            </a:rPr>
            <a:t>естра/брат</a:t>
          </a:r>
          <a:endParaRPr lang="ru-RU" sz="1600" dirty="0">
            <a:latin typeface="Franklin Gothic Heavy" panose="020B0903020102020204" pitchFamily="34" charset="0"/>
          </a:endParaRPr>
        </a:p>
      </cdr:txBody>
    </cdr:sp>
  </cdr:relSizeAnchor>
  <cdr:relSizeAnchor xmlns:cdr="http://schemas.openxmlformats.org/drawingml/2006/chartDrawing">
    <cdr:from>
      <cdr:x>0.53937</cdr:x>
      <cdr:y>0.47673</cdr:y>
    </cdr:from>
    <cdr:to>
      <cdr:x>0.63937</cdr:x>
      <cdr:y>0.65159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32040" y="24928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0.52481</cdr:x>
      <cdr:y>0.46296</cdr:y>
    </cdr:from>
    <cdr:to>
      <cdr:x>0.62481</cdr:x>
      <cdr:y>0.63782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98876" y="24208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Franklin Gothic Heavy" panose="020B0903020102020204" pitchFamily="34" charset="0"/>
            </a:rPr>
            <a:t>девочка/мальчик, </a:t>
          </a:r>
        </a:p>
        <a:p xmlns:a="http://schemas.openxmlformats.org/drawingml/2006/main">
          <a:r>
            <a:rPr lang="ru-RU" sz="1600" dirty="0">
              <a:latin typeface="Franklin Gothic Heavy" panose="020B0903020102020204" pitchFamily="34" charset="0"/>
            </a:rPr>
            <a:t>ж</a:t>
          </a:r>
          <a:r>
            <a:rPr lang="ru-RU" sz="1600" dirty="0" smtClean="0">
              <a:latin typeface="Franklin Gothic Heavy" panose="020B0903020102020204" pitchFamily="34" charset="0"/>
            </a:rPr>
            <a:t>енщина/мужчина</a:t>
          </a:r>
          <a:endParaRPr lang="ru-RU" sz="1600" dirty="0">
            <a:latin typeface="Franklin Gothic Heavy" panose="020B0903020102020204" pitchFamily="34" charset="0"/>
          </a:endParaRPr>
        </a:p>
      </cdr:txBody>
    </cdr:sp>
  </cdr:relSizeAnchor>
  <cdr:relSizeAnchor xmlns:cdr="http://schemas.openxmlformats.org/drawingml/2006/chartDrawing">
    <cdr:from>
      <cdr:x>0.53937</cdr:x>
      <cdr:y>0.61443</cdr:y>
    </cdr:from>
    <cdr:to>
      <cdr:x>0.63937</cdr:x>
      <cdr:y>0.78929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932040" y="32129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Franklin Gothic Heavy" panose="020B0903020102020204" pitchFamily="34" charset="0"/>
            </a:rPr>
            <a:t>у</a:t>
          </a:r>
          <a:r>
            <a:rPr lang="ru-RU" sz="1600" dirty="0">
              <a:latin typeface="Franklin Gothic Heavy" panose="020B0903020102020204" pitchFamily="34" charset="0"/>
            </a:rPr>
            <a:t>ченик/учитель </a:t>
          </a:r>
        </a:p>
        <a:p xmlns:a="http://schemas.openxmlformats.org/drawingml/2006/main">
          <a:r>
            <a:rPr lang="ru-RU" sz="1600" dirty="0" smtClean="0">
              <a:latin typeface="Franklin Gothic Heavy" panose="020B0903020102020204" pitchFamily="34" charset="0"/>
            </a:rPr>
            <a:t>социальная роль</a:t>
          </a:r>
        </a:p>
      </cdr:txBody>
    </cdr:sp>
  </cdr:relSizeAnchor>
  <cdr:relSizeAnchor xmlns:cdr="http://schemas.openxmlformats.org/drawingml/2006/chartDrawing">
    <cdr:from>
      <cdr:x>0.437</cdr:x>
      <cdr:y>0.7659</cdr:y>
    </cdr:from>
    <cdr:to>
      <cdr:x>0.537</cdr:x>
      <cdr:y>0.94077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995936" y="4005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Franklin Gothic Heavy" panose="020B0903020102020204" pitchFamily="34" charset="0"/>
            </a:rPr>
            <a:t>ж</a:t>
          </a:r>
          <a:r>
            <a:rPr lang="ru-RU" sz="1600" dirty="0" smtClean="0">
              <a:latin typeface="Franklin Gothic Heavy" panose="020B0903020102020204" pitchFamily="34" charset="0"/>
            </a:rPr>
            <a:t>ена/муж</a:t>
          </a:r>
          <a:endParaRPr lang="ru-RU" sz="1600" dirty="0">
            <a:latin typeface="Franklin Gothic Heavy" panose="020B0903020102020204" pitchFamily="34" charset="0"/>
          </a:endParaRPr>
        </a:p>
      </cdr:txBody>
    </cdr:sp>
  </cdr:relSizeAnchor>
  <cdr:relSizeAnchor xmlns:cdr="http://schemas.openxmlformats.org/drawingml/2006/chartDrawing">
    <cdr:from>
      <cdr:x>0.2795</cdr:x>
      <cdr:y>0.46296</cdr:y>
    </cdr:from>
    <cdr:to>
      <cdr:x>0.3795</cdr:x>
      <cdr:y>0.63782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555776" y="24208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Franklin Gothic Heavy" panose="020B0903020102020204" pitchFamily="34" charset="0"/>
            </a:rPr>
            <a:t>м</a:t>
          </a:r>
          <a:r>
            <a:rPr lang="ru-RU" sz="1600" dirty="0" smtClean="0">
              <a:latin typeface="Franklin Gothic Heavy" panose="020B0903020102020204" pitchFamily="34" charset="0"/>
            </a:rPr>
            <a:t>ать/отец</a:t>
          </a:r>
          <a:endParaRPr lang="ru-RU" sz="1600" dirty="0">
            <a:latin typeface="Franklin Gothic Heavy" panose="020B0903020102020204" pitchFamily="34" charset="0"/>
          </a:endParaRPr>
        </a:p>
      </cdr:txBody>
    </cdr:sp>
  </cdr:relSizeAnchor>
  <cdr:relSizeAnchor xmlns:cdr="http://schemas.openxmlformats.org/drawingml/2006/chartDrawing">
    <cdr:from>
      <cdr:x>0.28738</cdr:x>
      <cdr:y>0.65082</cdr:y>
    </cdr:from>
    <cdr:to>
      <cdr:x>0.38738</cdr:x>
      <cdr:y>0.82569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627784" y="34032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Franklin Gothic Heavy" panose="020B0903020102020204" pitchFamily="34" charset="0"/>
            </a:rPr>
            <a:t>п</a:t>
          </a:r>
          <a:r>
            <a:rPr lang="ru-RU" sz="1600" dirty="0" smtClean="0">
              <a:latin typeface="Franklin Gothic Heavy" panose="020B0903020102020204" pitchFamily="34" charset="0"/>
            </a:rPr>
            <a:t>одруга/друг</a:t>
          </a:r>
          <a:endParaRPr lang="ru-RU" sz="1600" dirty="0">
            <a:latin typeface="Franklin Gothic Heavy" panose="020B0903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D3AA-C804-406B-A791-CB1B2873BA6B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A8CCE-7C2F-4F2C-945A-B01A34C41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2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CDB-DFEC-47A2-BA6F-AAA3FB97AEF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4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5DA3AE-084C-49F2-81F2-F17BB7705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878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21398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89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4703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18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250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805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77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380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5DA3AE-084C-49F2-81F2-F17BB7705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3946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28483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28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797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75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1194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572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76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8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AE0D-FFC3-4499-ADA3-106A4F4EC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1E0C-3EB2-4AB0-B96F-1319C78057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1247"/>
      </p:ext>
    </p:extLst>
  </p:cSld>
  <p:clrMapOvr>
    <a:masterClrMapping/>
  </p:clrMapOvr>
  <p:transition advClick="0" advTm="5000"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681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371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5DA3AE-084C-49F2-81F2-F17BB7705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387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44070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4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9144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16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2535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97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03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C3A8-7426-4FCF-B204-FD101139CE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671A-1F21-456E-A038-D6AD59749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31136"/>
      </p:ext>
    </p:extLst>
  </p:cSld>
  <p:clrMapOvr>
    <a:masterClrMapping/>
  </p:clrMapOvr>
  <p:transition advClick="0" advTm="5000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5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559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893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5DA3AE-084C-49F2-81F2-F17BB7705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002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28694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69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1449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2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925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7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56D1-B9F5-4FB7-8B87-16F0EDB3C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34CF-D6D5-434A-ABAC-3F137697C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68980"/>
      </p:ext>
    </p:extLst>
  </p:cSld>
  <p:clrMapOvr>
    <a:masterClrMapping/>
  </p:clrMapOvr>
  <p:transition advClick="0" advTm="5000"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7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>
                <a:solidFill>
                  <a:prstClr val="white"/>
                </a:solidFill>
              </a:rPr>
              <a:pPr/>
              <a:t>06.11.2019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5DA3AE-084C-49F2-81F2-F17BB77050E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03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33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7A3D-F393-4C7C-9EA7-512F1ABAD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C865-A969-4BC6-9460-1C71FEC44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93784"/>
      </p:ext>
    </p:extLst>
  </p:cSld>
  <p:clrMapOvr>
    <a:masterClrMapping/>
  </p:clrMapOvr>
  <p:transition advClick="0" advTm="5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C30-1DB7-4128-99C6-327EAE123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4866-EAA9-435A-8820-85EC4C45B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37094"/>
      </p:ext>
    </p:extLst>
  </p:cSld>
  <p:clrMapOvr>
    <a:masterClrMapping/>
  </p:clrMapOvr>
  <p:transition advClick="0" advTm="5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06E-564D-489D-86F8-7853D6F7DD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DD2D-9410-4FCE-9B85-2E1651C23F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89999"/>
      </p:ext>
    </p:extLst>
  </p:cSld>
  <p:clrMapOvr>
    <a:masterClrMapping/>
  </p:clrMapOvr>
  <p:transition advClick="0" advTm="50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5E6E-A48A-4052-B15E-6E25797A9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B9D9-7132-45F8-97EF-AEA67FBFB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31194"/>
      </p:ext>
    </p:extLst>
  </p:cSld>
  <p:clrMapOvr>
    <a:masterClrMapping/>
  </p:clrMapOvr>
  <p:transition advClick="0" advTm="5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6B79-0C5A-421D-8D4E-7419AEB8A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644D-4575-4DF0-8024-399CA86603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21745"/>
      </p:ext>
    </p:extLst>
  </p:cSld>
  <p:clrMapOvr>
    <a:masterClrMapping/>
  </p:clrMapOvr>
  <p:transition advClick="0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A479-5F70-4183-973B-314D47AE63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39AF-01B9-4632-9B8D-6FE0936D8D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47267"/>
      </p:ext>
    </p:extLst>
  </p:cSld>
  <p:clrMapOvr>
    <a:masterClrMapping/>
  </p:clrMapOvr>
  <p:transition advClick="0" advTm="5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CDB4-DD70-4A86-87C0-8EBC6D109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45BF-29E3-4EE2-A3F8-EBE81DA69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38416"/>
      </p:ext>
    </p:extLst>
  </p:cSld>
  <p:clrMapOvr>
    <a:masterClrMapping/>
  </p:clrMapOvr>
  <p:transition advClick="0" advTm="5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0511-8A29-4AD4-B115-9E3006ADD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F8FE-0242-4DBB-A16A-FB2983EE0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1925"/>
      </p:ext>
    </p:extLst>
  </p:cSld>
  <p:clrMapOvr>
    <a:masterClrMapping/>
  </p:clrMapOvr>
  <p:transition advClick="0" advTm="5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AE0D-FFC3-4499-ADA3-106A4F4EC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1E0C-3EB2-4AB0-B96F-1319C78057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7776"/>
      </p:ext>
    </p:extLst>
  </p:cSld>
  <p:clrMapOvr>
    <a:masterClrMapping/>
  </p:clrMapOvr>
  <p:transition advClick="0" advTm="5000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C3A8-7426-4FCF-B204-FD101139CE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671A-1F21-456E-A038-D6AD59749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26365"/>
      </p:ext>
    </p:extLst>
  </p:cSld>
  <p:clrMapOvr>
    <a:masterClrMapping/>
  </p:clrMapOvr>
  <p:transition advClick="0" advTm="5000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56D1-B9F5-4FB7-8B87-16F0EDB3C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34CF-D6D5-434A-ABAC-3F137697C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3805"/>
      </p:ext>
    </p:extLst>
  </p:cSld>
  <p:clrMapOvr>
    <a:masterClrMapping/>
  </p:clrMapOvr>
  <p:transition advClick="0" advTm="5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7A3D-F393-4C7C-9EA7-512F1ABAD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C865-A969-4BC6-9460-1C71FEC44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65615"/>
      </p:ext>
    </p:extLst>
  </p:cSld>
  <p:clrMapOvr>
    <a:masterClrMapping/>
  </p:clrMapOvr>
  <p:transition advClick="0" advTm="5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C30-1DB7-4128-99C6-327EAE123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4866-EAA9-435A-8820-85EC4C45B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9116"/>
      </p:ext>
    </p:extLst>
  </p:cSld>
  <p:clrMapOvr>
    <a:masterClrMapping/>
  </p:clrMapOvr>
  <p:transition advClick="0" advTm="5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06E-564D-489D-86F8-7853D6F7DD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DD2D-9410-4FCE-9B85-2E1651C23F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3047"/>
      </p:ext>
    </p:extLst>
  </p:cSld>
  <p:clrMapOvr>
    <a:masterClrMapping/>
  </p:clrMapOvr>
  <p:transition advClick="0" advTm="5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5E6E-A48A-4052-B15E-6E25797A9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B9D9-7132-45F8-97EF-AEA67FBFB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09318"/>
      </p:ext>
    </p:extLst>
  </p:cSld>
  <p:clrMapOvr>
    <a:masterClrMapping/>
  </p:clrMapOvr>
  <p:transition advClick="0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6B79-0C5A-421D-8D4E-7419AEB8A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644D-4575-4DF0-8024-399CA86603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99770"/>
      </p:ext>
    </p:extLst>
  </p:cSld>
  <p:clrMapOvr>
    <a:masterClrMapping/>
  </p:clrMapOvr>
  <p:transition advClick="0" advTm="5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A479-5F70-4183-973B-314D47AE63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39AF-01B9-4632-9B8D-6FE0936D8D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62939"/>
      </p:ext>
    </p:extLst>
  </p:cSld>
  <p:clrMapOvr>
    <a:masterClrMapping/>
  </p:clrMapOvr>
  <p:transition advClick="0" advTm="5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CDB4-DD70-4A86-87C0-8EBC6D109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45BF-29E3-4EE2-A3F8-EBE81DA69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01219"/>
      </p:ext>
    </p:extLst>
  </p:cSld>
  <p:clrMapOvr>
    <a:masterClrMapping/>
  </p:clrMapOvr>
  <p:transition advClick="0" advTm="5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0511-8A29-4AD4-B115-9E3006ADD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F8FE-0242-4DBB-A16A-FB2983EE0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6181"/>
      </p:ext>
    </p:extLst>
  </p:cSld>
  <p:clrMapOvr>
    <a:masterClrMapping/>
  </p:clrMapOvr>
  <p:transition advClick="0" advTm="5000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AE0D-FFC3-4499-ADA3-106A4F4EC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1E0C-3EB2-4AB0-B96F-1319C78057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74818"/>
      </p:ext>
    </p:extLst>
  </p:cSld>
  <p:clrMapOvr>
    <a:masterClrMapping/>
  </p:clrMapOvr>
  <p:transition advClick="0" advTm="5000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C3A8-7426-4FCF-B204-FD101139CE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671A-1F21-456E-A038-D6AD59749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26299"/>
      </p:ext>
    </p:extLst>
  </p:cSld>
  <p:clrMapOvr>
    <a:masterClrMapping/>
  </p:clrMapOvr>
  <p:transition advClick="0" advTm="5000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56D1-B9F5-4FB7-8B87-16F0EDB3C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34CF-D6D5-434A-ABAC-3F137697C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39477"/>
      </p:ext>
    </p:extLst>
  </p:cSld>
  <p:clrMapOvr>
    <a:masterClrMapping/>
  </p:clrMapOvr>
  <p:transition advClick="0" advTm="5000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7A3D-F393-4C7C-9EA7-512F1ABAD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C865-A969-4BC6-9460-1C71FEC44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47403"/>
      </p:ext>
    </p:extLst>
  </p:cSld>
  <p:clrMapOvr>
    <a:masterClrMapping/>
  </p:clrMapOvr>
  <p:transition advClick="0" advTm="5000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C30-1DB7-4128-99C6-327EAE123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4866-EAA9-435A-8820-85EC4C45B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3798"/>
      </p:ext>
    </p:extLst>
  </p:cSld>
  <p:clrMapOvr>
    <a:masterClrMapping/>
  </p:clrMapOvr>
  <p:transition advClick="0" advTm="5000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06E-564D-489D-86F8-7853D6F7DD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DD2D-9410-4FCE-9B85-2E1651C23F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64938"/>
      </p:ext>
    </p:extLst>
  </p:cSld>
  <p:clrMapOvr>
    <a:masterClrMapping/>
  </p:clrMapOvr>
  <p:transition advClick="0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5E6E-A48A-4052-B15E-6E25797A9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B9D9-7132-45F8-97EF-AEA67FBFB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28750"/>
      </p:ext>
    </p:extLst>
  </p:cSld>
  <p:clrMapOvr>
    <a:masterClrMapping/>
  </p:clrMapOvr>
  <p:transition advClick="0" advTm="5000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6B79-0C5A-421D-8D4E-7419AEB8A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644D-4575-4DF0-8024-399CA86603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88214"/>
      </p:ext>
    </p:extLst>
  </p:cSld>
  <p:clrMapOvr>
    <a:masterClrMapping/>
  </p:clrMapOvr>
  <p:transition advClick="0" advTm="5000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A479-5F70-4183-973B-314D47AE63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39AF-01B9-4632-9B8D-6FE0936D8D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28041"/>
      </p:ext>
    </p:extLst>
  </p:cSld>
  <p:clrMapOvr>
    <a:masterClrMapping/>
  </p:clrMapOvr>
  <p:transition advClick="0" advTm="5000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CDB4-DD70-4A86-87C0-8EBC6D109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45BF-29E3-4EE2-A3F8-EBE81DA69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25098"/>
      </p:ext>
    </p:extLst>
  </p:cSld>
  <p:clrMapOvr>
    <a:masterClrMapping/>
  </p:clrMapOvr>
  <p:transition advClick="0" advTm="5000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0511-8A29-4AD4-B115-9E3006ADD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F8FE-0242-4DBB-A16A-FB2983EE0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99490"/>
      </p:ext>
    </p:extLst>
  </p:cSld>
  <p:clrMapOvr>
    <a:masterClrMapping/>
  </p:clrMapOvr>
  <p:transition advClick="0" advTm="5000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AE0D-FFC3-4499-ADA3-106A4F4EC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1E0C-3EB2-4AB0-B96F-1319C78057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04472"/>
      </p:ext>
    </p:extLst>
  </p:cSld>
  <p:clrMapOvr>
    <a:masterClrMapping/>
  </p:clrMapOvr>
  <p:transition advClick="0" advTm="5000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C3A8-7426-4FCF-B204-FD101139CE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671A-1F21-456E-A038-D6AD59749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89056"/>
      </p:ext>
    </p:extLst>
  </p:cSld>
  <p:clrMapOvr>
    <a:masterClrMapping/>
  </p:clrMapOvr>
  <p:transition advClick="0" advTm="5000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56D1-B9F5-4FB7-8B87-16F0EDB3C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34CF-D6D5-434A-ABAC-3F137697C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93117"/>
      </p:ext>
    </p:extLst>
  </p:cSld>
  <p:clrMapOvr>
    <a:masterClrMapping/>
  </p:clrMapOvr>
  <p:transition advClick="0" advTm="5000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7A3D-F393-4C7C-9EA7-512F1ABAD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C865-A969-4BC6-9460-1C71FEC44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91185"/>
      </p:ext>
    </p:extLst>
  </p:cSld>
  <p:clrMapOvr>
    <a:masterClrMapping/>
  </p:clrMapOvr>
  <p:transition advClick="0" advTm="5000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C30-1DB7-4128-99C6-327EAE123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4866-EAA9-435A-8820-85EC4C45B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39008"/>
      </p:ext>
    </p:extLst>
  </p:cSld>
  <p:clrMapOvr>
    <a:masterClrMapping/>
  </p:clrMapOvr>
  <p:transition advClick="0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06E-564D-489D-86F8-7853D6F7DD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DD2D-9410-4FCE-9B85-2E1651C23F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74438"/>
      </p:ext>
    </p:extLst>
  </p:cSld>
  <p:clrMapOvr>
    <a:masterClrMapping/>
  </p:clrMapOvr>
  <p:transition advClick="0" advTm="5000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5E6E-A48A-4052-B15E-6E25797A9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B9D9-7132-45F8-97EF-AEA67FBFB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1227"/>
      </p:ext>
    </p:extLst>
  </p:cSld>
  <p:clrMapOvr>
    <a:masterClrMapping/>
  </p:clrMapOvr>
  <p:transition advClick="0" advTm="5000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6B79-0C5A-421D-8D4E-7419AEB8A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644D-4575-4DF0-8024-399CA86603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69574"/>
      </p:ext>
    </p:extLst>
  </p:cSld>
  <p:clrMapOvr>
    <a:masterClrMapping/>
  </p:clrMapOvr>
  <p:transition advClick="0" advTm="5000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A479-5F70-4183-973B-314D47AE63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39AF-01B9-4632-9B8D-6FE0936D8D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16831"/>
      </p:ext>
    </p:extLst>
  </p:cSld>
  <p:clrMapOvr>
    <a:masterClrMapping/>
  </p:clrMapOvr>
  <p:transition advClick="0" advTm="5000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CDB4-DD70-4A86-87C0-8EBC6D109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45BF-29E3-4EE2-A3F8-EBE81DA69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96257"/>
      </p:ext>
    </p:extLst>
  </p:cSld>
  <p:clrMapOvr>
    <a:masterClrMapping/>
  </p:clrMapOvr>
  <p:transition advClick="0" advTm="5000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0511-8A29-4AD4-B115-9E3006ADD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F8FE-0242-4DBB-A16A-FB2983EE0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82755"/>
      </p:ext>
    </p:extLst>
  </p:cSld>
  <p:clrMapOvr>
    <a:masterClrMapping/>
  </p:clrMapOvr>
  <p:transition advClick="0" advTm="5000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AE0D-FFC3-4499-ADA3-106A4F4EC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1E0C-3EB2-4AB0-B96F-1319C78057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41624"/>
      </p:ext>
    </p:extLst>
  </p:cSld>
  <p:clrMapOvr>
    <a:masterClrMapping/>
  </p:clrMapOvr>
  <p:transition advClick="0" advTm="5000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C3A8-7426-4FCF-B204-FD101139CE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671A-1F21-456E-A038-D6AD59749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39927"/>
      </p:ext>
    </p:extLst>
  </p:cSld>
  <p:clrMapOvr>
    <a:masterClrMapping/>
  </p:clrMapOvr>
  <p:transition advClick="0" advTm="5000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56D1-B9F5-4FB7-8B87-16F0EDB3C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34CF-D6D5-434A-ABAC-3F137697C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53761"/>
      </p:ext>
    </p:extLst>
  </p:cSld>
  <p:clrMapOvr>
    <a:masterClrMapping/>
  </p:clrMapOvr>
  <p:transition advClick="0" advTm="5000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7A3D-F393-4C7C-9EA7-512F1ABAD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C865-A969-4BC6-9460-1C71FEC44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79704"/>
      </p:ext>
    </p:extLst>
  </p:cSld>
  <p:clrMapOvr>
    <a:masterClrMapping/>
  </p:clrMapOvr>
  <p:transition advClick="0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C30-1DB7-4128-99C6-327EAE123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4866-EAA9-435A-8820-85EC4C45B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41211"/>
      </p:ext>
    </p:extLst>
  </p:cSld>
  <p:clrMapOvr>
    <a:masterClrMapping/>
  </p:clrMapOvr>
  <p:transition advClick="0" advTm="5000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06E-564D-489D-86F8-7853D6F7DD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DD2D-9410-4FCE-9B85-2E1651C23F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14701"/>
      </p:ext>
    </p:extLst>
  </p:cSld>
  <p:clrMapOvr>
    <a:masterClrMapping/>
  </p:clrMapOvr>
  <p:transition advClick="0" advTm="5000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5E6E-A48A-4052-B15E-6E25797A9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B9D9-7132-45F8-97EF-AEA67FBFB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56403"/>
      </p:ext>
    </p:extLst>
  </p:cSld>
  <p:clrMapOvr>
    <a:masterClrMapping/>
  </p:clrMapOvr>
  <p:transition advClick="0" advTm="5000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6B79-0C5A-421D-8D4E-7419AEB8A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644D-4575-4DF0-8024-399CA86603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27857"/>
      </p:ext>
    </p:extLst>
  </p:cSld>
  <p:clrMapOvr>
    <a:masterClrMapping/>
  </p:clrMapOvr>
  <p:transition advClick="0" advTm="5000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A479-5F70-4183-973B-314D47AE63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39AF-01B9-4632-9B8D-6FE0936D8D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88875"/>
      </p:ext>
    </p:extLst>
  </p:cSld>
  <p:clrMapOvr>
    <a:masterClrMapping/>
  </p:clrMapOvr>
  <p:transition advClick="0" advTm="5000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CDB4-DD70-4A86-87C0-8EBC6D109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45BF-29E3-4EE2-A3F8-EBE81DA69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35469"/>
      </p:ext>
    </p:extLst>
  </p:cSld>
  <p:clrMapOvr>
    <a:masterClrMapping/>
  </p:clrMapOvr>
  <p:transition advClick="0" advTm="5000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0511-8A29-4AD4-B115-9E3006ADD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F8FE-0242-4DBB-A16A-FB2983EE0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23230"/>
      </p:ext>
    </p:extLst>
  </p:cSld>
  <p:clrMapOvr>
    <a:masterClrMapping/>
  </p:clrMapOvr>
  <p:transition advClick="0" advTm="5000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AE0D-FFC3-4499-ADA3-106A4F4EC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1E0C-3EB2-4AB0-B96F-1319C78057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42868"/>
      </p:ext>
    </p:extLst>
  </p:cSld>
  <p:clrMapOvr>
    <a:masterClrMapping/>
  </p:clrMapOvr>
  <p:transition advClick="0" advTm="5000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C3A8-7426-4FCF-B204-FD101139CE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671A-1F21-456E-A038-D6AD59749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37433"/>
      </p:ext>
    </p:extLst>
  </p:cSld>
  <p:clrMapOvr>
    <a:masterClrMapping/>
  </p:clrMapOvr>
  <p:transition advClick="0" advTm="5000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56D1-B9F5-4FB7-8B87-16F0EDB3C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34CF-D6D5-434A-ABAC-3F137697C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8812"/>
      </p:ext>
    </p:extLst>
  </p:cSld>
  <p:clrMapOvr>
    <a:masterClrMapping/>
  </p:clrMapOvr>
  <p:transition advClick="0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7A3D-F393-4C7C-9EA7-512F1ABAD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C865-A969-4BC6-9460-1C71FEC44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35731"/>
      </p:ext>
    </p:extLst>
  </p:cSld>
  <p:clrMapOvr>
    <a:masterClrMapping/>
  </p:clrMapOvr>
  <p:transition advClick="0" advTm="5000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C30-1DB7-4128-99C6-327EAE123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4866-EAA9-435A-8820-85EC4C45B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5071"/>
      </p:ext>
    </p:extLst>
  </p:cSld>
  <p:clrMapOvr>
    <a:masterClrMapping/>
  </p:clrMapOvr>
  <p:transition advClick="0" advTm="5000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06E-564D-489D-86F8-7853D6F7DD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DD2D-9410-4FCE-9B85-2E1651C23F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31275"/>
      </p:ext>
    </p:extLst>
  </p:cSld>
  <p:clrMapOvr>
    <a:masterClrMapping/>
  </p:clrMapOvr>
  <p:transition advClick="0" advTm="5000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5E6E-A48A-4052-B15E-6E25797A9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B9D9-7132-45F8-97EF-AEA67FBFB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41556"/>
      </p:ext>
    </p:extLst>
  </p:cSld>
  <p:clrMapOvr>
    <a:masterClrMapping/>
  </p:clrMapOvr>
  <p:transition advClick="0" advTm="5000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6B79-0C5A-421D-8D4E-7419AEB8A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644D-4575-4DF0-8024-399CA86603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5879"/>
      </p:ext>
    </p:extLst>
  </p:cSld>
  <p:clrMapOvr>
    <a:masterClrMapping/>
  </p:clrMapOvr>
  <p:transition advClick="0" advTm="5000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A479-5F70-4183-973B-314D47AE63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39AF-01B9-4632-9B8D-6FE0936D8D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53167"/>
      </p:ext>
    </p:extLst>
  </p:cSld>
  <p:clrMapOvr>
    <a:masterClrMapping/>
  </p:clrMapOvr>
  <p:transition advClick="0" advTm="5000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CDB4-DD70-4A86-87C0-8EBC6D109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45BF-29E3-4EE2-A3F8-EBE81DA69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2157"/>
      </p:ext>
    </p:extLst>
  </p:cSld>
  <p:clrMapOvr>
    <a:masterClrMapping/>
  </p:clrMapOvr>
  <p:transition advClick="0" advTm="5000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0511-8A29-4AD4-B115-9E3006ADD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F8FE-0242-4DBB-A16A-FB2983EE0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2982"/>
      </p:ext>
    </p:extLst>
  </p:cSld>
  <p:clrMapOvr>
    <a:masterClrMapping/>
  </p:clrMapOvr>
  <p:transition advClick="0" advTm="5000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AE0D-FFC3-4499-ADA3-106A4F4EC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1E0C-3EB2-4AB0-B96F-1319C78057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54938"/>
      </p:ext>
    </p:extLst>
  </p:cSld>
  <p:clrMapOvr>
    <a:masterClrMapping/>
  </p:clrMapOvr>
  <p:transition advClick="0" advTm="5000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C3A8-7426-4FCF-B204-FD101139CE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671A-1F21-456E-A038-D6AD59749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20519"/>
      </p:ext>
    </p:extLst>
  </p:cSld>
  <p:clrMapOvr>
    <a:masterClrMapping/>
  </p:clrMapOvr>
  <p:transition advClick="0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56D1-B9F5-4FB7-8B87-16F0EDB3C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34CF-D6D5-434A-ABAC-3F137697C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1009"/>
      </p:ext>
    </p:extLst>
  </p:cSld>
  <p:clrMapOvr>
    <a:masterClrMapping/>
  </p:clrMapOvr>
  <p:transition advClick="0" advTm="5000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7A3D-F393-4C7C-9EA7-512F1ABAD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C865-A969-4BC6-9460-1C71FEC44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79897"/>
      </p:ext>
    </p:extLst>
  </p:cSld>
  <p:clrMapOvr>
    <a:masterClrMapping/>
  </p:clrMapOvr>
  <p:transition advClick="0" advTm="5000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C30-1DB7-4128-99C6-327EAE123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4866-EAA9-435A-8820-85EC4C45B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33588"/>
      </p:ext>
    </p:extLst>
  </p:cSld>
  <p:clrMapOvr>
    <a:masterClrMapping/>
  </p:clrMapOvr>
  <p:transition advClick="0" advTm="5000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06E-564D-489D-86F8-7853D6F7DD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DD2D-9410-4FCE-9B85-2E1651C23F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80357"/>
      </p:ext>
    </p:extLst>
  </p:cSld>
  <p:clrMapOvr>
    <a:masterClrMapping/>
  </p:clrMapOvr>
  <p:transition advClick="0" advTm="5000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5E6E-A48A-4052-B15E-6E25797A9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B9D9-7132-45F8-97EF-AEA67FBFB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76283"/>
      </p:ext>
    </p:extLst>
  </p:cSld>
  <p:clrMapOvr>
    <a:masterClrMapping/>
  </p:clrMapOvr>
  <p:transition advClick="0" advTm="5000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6B79-0C5A-421D-8D4E-7419AEB8A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644D-4575-4DF0-8024-399CA86603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97640"/>
      </p:ext>
    </p:extLst>
  </p:cSld>
  <p:clrMapOvr>
    <a:masterClrMapping/>
  </p:clrMapOvr>
  <p:transition advClick="0" advTm="5000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A479-5F70-4183-973B-314D47AE63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39AF-01B9-4632-9B8D-6FE0936D8D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80994"/>
      </p:ext>
    </p:extLst>
  </p:cSld>
  <p:clrMapOvr>
    <a:masterClrMapping/>
  </p:clrMapOvr>
  <p:transition advClick="0" advTm="5000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CDB4-DD70-4A86-87C0-8EBC6D109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45BF-29E3-4EE2-A3F8-EBE81DA69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0624"/>
      </p:ext>
    </p:extLst>
  </p:cSld>
  <p:clrMapOvr>
    <a:masterClrMapping/>
  </p:clrMapOvr>
  <p:transition advClick="0" advTm="5000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0511-8A29-4AD4-B115-9E3006ADD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F8FE-0242-4DBB-A16A-FB2983EE0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746"/>
      </p:ext>
    </p:extLst>
  </p:cSld>
  <p:clrMapOvr>
    <a:masterClrMapping/>
  </p:clrMapOvr>
  <p:transition advClick="0" advTm="5000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AE0D-FFC3-4499-ADA3-106A4F4EC9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1E0C-3EB2-4AB0-B96F-1319C78057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98631"/>
      </p:ext>
    </p:extLst>
  </p:cSld>
  <p:clrMapOvr>
    <a:masterClrMapping/>
  </p:clrMapOvr>
  <p:transition advClick="0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C3A8-7426-4FCF-B204-FD101139CE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671A-1F21-456E-A038-D6AD59749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06926"/>
      </p:ext>
    </p:extLst>
  </p:cSld>
  <p:clrMapOvr>
    <a:masterClrMapping/>
  </p:clrMapOvr>
  <p:transition advClick="0" advTm="5000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56D1-B9F5-4FB7-8B87-16F0EDB3C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34CF-D6D5-434A-ABAC-3F137697C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83335"/>
      </p:ext>
    </p:extLst>
  </p:cSld>
  <p:clrMapOvr>
    <a:masterClrMapping/>
  </p:clrMapOvr>
  <p:transition advClick="0" advTm="5000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7A3D-F393-4C7C-9EA7-512F1ABAD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C865-A969-4BC6-9460-1C71FEC442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60604"/>
      </p:ext>
    </p:extLst>
  </p:cSld>
  <p:clrMapOvr>
    <a:masterClrMapping/>
  </p:clrMapOvr>
  <p:transition advClick="0" advTm="5000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C30-1DB7-4128-99C6-327EAE123C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4866-EAA9-435A-8820-85EC4C45BC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43603"/>
      </p:ext>
    </p:extLst>
  </p:cSld>
  <p:clrMapOvr>
    <a:masterClrMapping/>
  </p:clrMapOvr>
  <p:transition advClick="0" advTm="5000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06E-564D-489D-86F8-7853D6F7DD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DD2D-9410-4FCE-9B85-2E1651C23F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71870"/>
      </p:ext>
    </p:extLst>
  </p:cSld>
  <p:clrMapOvr>
    <a:masterClrMapping/>
  </p:clrMapOvr>
  <p:transition advClick="0" advTm="5000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5E6E-A48A-4052-B15E-6E25797A9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B9D9-7132-45F8-97EF-AEA67FBFB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16714"/>
      </p:ext>
    </p:extLst>
  </p:cSld>
  <p:clrMapOvr>
    <a:masterClrMapping/>
  </p:clrMapOvr>
  <p:transition advClick="0" advTm="5000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6B79-0C5A-421D-8D4E-7419AEB8A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644D-4575-4DF0-8024-399CA86603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99649"/>
      </p:ext>
    </p:extLst>
  </p:cSld>
  <p:clrMapOvr>
    <a:masterClrMapping/>
  </p:clrMapOvr>
  <p:transition advClick="0" advTm="5000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A479-5F70-4183-973B-314D47AE63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39AF-01B9-4632-9B8D-6FE0936D8D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31552"/>
      </p:ext>
    </p:extLst>
  </p:cSld>
  <p:clrMapOvr>
    <a:masterClrMapping/>
  </p:clrMapOvr>
  <p:transition advClick="0" advTm="5000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CDB4-DD70-4A86-87C0-8EBC6D1097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45BF-29E3-4EE2-A3F8-EBE81DA69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00402"/>
      </p:ext>
    </p:extLst>
  </p:cSld>
  <p:clrMapOvr>
    <a:masterClrMapping/>
  </p:clrMapOvr>
  <p:transition advClick="0" advTm="5000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0511-8A29-4AD4-B115-9E3006ADD6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F8FE-0242-4DBB-A16A-FB2983EE02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0732"/>
      </p:ext>
    </p:extLst>
  </p:cSld>
  <p:clrMapOvr>
    <a:masterClrMapping/>
  </p:clrMapOvr>
  <p:transition advClick="0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3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924D9A-58BD-4B2F-A445-C955272CEAC6}" type="datetimeFigureOut">
              <a:rPr lang="ru-RU" smtClean="0">
                <a:solidFill>
                  <a:prstClr val="black"/>
                </a:solidFill>
              </a:rPr>
              <a:pPr/>
              <a:t>06.11.2019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5DA3AE-084C-49F2-81F2-F17BB77050E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CCB32-FEF8-4F39-A4B4-46187D0C90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FA30D8-21EA-48D3-9DCA-6B1BD7A47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2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CCB32-FEF8-4F39-A4B4-46187D0C90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FA30D8-21EA-48D3-9DCA-6B1BD7A47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5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CCB32-FEF8-4F39-A4B4-46187D0C90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FA30D8-21EA-48D3-9DCA-6B1BD7A47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3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5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CCB32-FEF8-4F39-A4B4-46187D0C90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FA30D8-21EA-48D3-9DCA-6B1BD7A47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9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5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CCB32-FEF8-4F39-A4B4-46187D0C90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FA30D8-21EA-48D3-9DCA-6B1BD7A47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5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5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CCB32-FEF8-4F39-A4B4-46187D0C90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FA30D8-21EA-48D3-9DCA-6B1BD7A47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6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 advTm="5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CCB32-FEF8-4F39-A4B4-46187D0C90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FA30D8-21EA-48D3-9DCA-6B1BD7A47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9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5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CCB32-FEF8-4F39-A4B4-46187D0C90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FA30D8-21EA-48D3-9DCA-6B1BD7A476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9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 advTm="5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11" Type="http://schemas.openxmlformats.org/officeDocument/2006/relationships/package" Target="../embeddings/Microsoft_Word_Document3.docx"/><Relationship Id="rId5" Type="http://schemas.openxmlformats.org/officeDocument/2006/relationships/package" Target="../embeddings/Microsoft_Word_Document1.docx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252520" cy="686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3450947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</a:rPr>
              <a:t>Психофизическое благополучие педагогов</a:t>
            </a:r>
            <a:r>
              <a:rPr lang="ru-RU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</a:rPr>
              <a:t>Цель: </a:t>
            </a:r>
            <a:r>
              <a:rPr lang="ru-RU" sz="2400" dirty="0">
                <a:solidFill>
                  <a:srgbClr val="000099"/>
                </a:solidFill>
              </a:rPr>
              <a:t>разработать и внедрить систему работы с педагогами ДОУ по </a:t>
            </a:r>
            <a:r>
              <a:rPr lang="ru-RU" sz="2400" dirty="0" smtClean="0">
                <a:solidFill>
                  <a:srgbClr val="000099"/>
                </a:solidFill>
              </a:rPr>
              <a:t>сохранению и </a:t>
            </a:r>
            <a:r>
              <a:rPr lang="ru-RU" sz="2400" dirty="0">
                <a:solidFill>
                  <a:srgbClr val="000099"/>
                </a:solidFill>
              </a:rPr>
              <a:t>укреплению психофизического здоровья.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48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b="22217"/>
          <a:stretch/>
        </p:blipFill>
        <p:spPr>
          <a:xfrm>
            <a:off x="7452321" y="271699"/>
            <a:ext cx="1440160" cy="170013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0312" y="1971834"/>
            <a:ext cx="1584176" cy="809094"/>
          </a:xfrm>
        </p:spPr>
        <p:txBody>
          <a:bodyPr>
            <a:noAutofit/>
          </a:bodyPr>
          <a:lstStyle/>
          <a:p>
            <a:pPr algn="l"/>
            <a:r>
              <a:rPr lang="ru-RU" sz="1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 МКДОУ № 451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Николаевна </a:t>
            </a:r>
            <a:r>
              <a:rPr lang="ru-RU" sz="1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Кель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06" y="133110"/>
            <a:ext cx="1312256" cy="10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3" name="Picture 4" descr="71609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FFFF00"/>
                </a:solidFill>
              </a:rPr>
              <a:t> 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" name="Picture 2" descr="E:\Валя\работа\дет сад 451\фото и видео\бодифлекс\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66" y="116632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Валя\работа\дет сад 451\фото и видео\бодифлекс\3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32615" r="1759"/>
          <a:stretch/>
        </p:blipFill>
        <p:spPr bwMode="auto">
          <a:xfrm>
            <a:off x="63371" y="4653136"/>
            <a:ext cx="397669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E:\для пед мастерской\бодифлекс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28219" r="3704"/>
          <a:stretch/>
        </p:blipFill>
        <p:spPr bwMode="auto">
          <a:xfrm>
            <a:off x="63372" y="116632"/>
            <a:ext cx="3860556" cy="194421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8" name="Picture 4" descr="E:\Валя\работа\дет сад 451\фото и видео\бодифлекс\0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7" b="13223"/>
          <a:stretch/>
        </p:blipFill>
        <p:spPr bwMode="auto">
          <a:xfrm>
            <a:off x="63372" y="2168078"/>
            <a:ext cx="3976694" cy="23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Валя\работа\дет сад 451\фото и видео\бодифлекс\18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7" r="6810" b="38857"/>
          <a:stretch/>
        </p:blipFill>
        <p:spPr bwMode="auto">
          <a:xfrm>
            <a:off x="4147707" y="4719803"/>
            <a:ext cx="4965411" cy="20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Валя\работа\дет сад 451\фото и видео\бодифлекс\16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8" r="5483" b="33069"/>
          <a:stretch/>
        </p:blipFill>
        <p:spPr bwMode="auto">
          <a:xfrm>
            <a:off x="6588571" y="2607959"/>
            <a:ext cx="2551956" cy="191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E:\для пед мастерской\бодифлекс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19437" b="11286"/>
          <a:stretch/>
        </p:blipFill>
        <p:spPr bwMode="auto">
          <a:xfrm>
            <a:off x="6804248" y="332656"/>
            <a:ext cx="2308870" cy="198805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2180900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3" name="Picture 4" descr="716093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FFFF00"/>
                </a:solidFill>
              </a:rPr>
              <a:t> 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38146"/>
              </p:ext>
            </p:extLst>
          </p:nvPr>
        </p:nvGraphicFramePr>
        <p:xfrm>
          <a:off x="107504" y="836479"/>
          <a:ext cx="30702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Документ" r:id="rId5" imgW="7020472" imgH="9292386" progId="Word.Document.12">
                  <p:embed/>
                </p:oleObj>
              </mc:Choice>
              <mc:Fallback>
                <p:oleObj name="Документ" r:id="rId5" imgW="7020472" imgH="92923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836479"/>
                        <a:ext cx="30702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656491"/>
              </p:ext>
            </p:extLst>
          </p:nvPr>
        </p:nvGraphicFramePr>
        <p:xfrm>
          <a:off x="6084168" y="2790825"/>
          <a:ext cx="30099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Документ" r:id="rId8" imgW="6413947" imgH="9348173" progId="Word.Document.12">
                  <p:embed/>
                </p:oleObj>
              </mc:Choice>
              <mc:Fallback>
                <p:oleObj name="Документ" r:id="rId8" imgW="6413947" imgH="93481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84168" y="2790825"/>
                        <a:ext cx="3009900" cy="406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094162"/>
              </p:ext>
            </p:extLst>
          </p:nvPr>
        </p:nvGraphicFramePr>
        <p:xfrm>
          <a:off x="3103562" y="1700808"/>
          <a:ext cx="29368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Документ" r:id="rId11" imgW="7020472" imgH="9714211" progId="Word.Document.12">
                  <p:embed/>
                </p:oleObj>
              </mc:Choice>
              <mc:Fallback>
                <p:oleObj name="Документ" r:id="rId11" imgW="7020472" imgH="97142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03562" y="1700808"/>
                        <a:ext cx="29368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224124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Профилактика профессионального выгорания. Саморегуляция — это управление своим психоэмоциональным состоянием, которое достигается путем воздействия человека на самого себя с помощью слов, мысленных образов, управления мышечным тонусом и дыханием. Релаксация — это метод, с помощью которого можно частично или полностью избавляться от физического или психического напряжен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9393"/>
            <a:ext cx="8208912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21651"/>
          <a:stretch/>
        </p:blipFill>
        <p:spPr>
          <a:xfrm>
            <a:off x="4747617" y="3933056"/>
            <a:ext cx="2900823" cy="238212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559838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1\Desktop\Валентина психолог\проект\мыслеформ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872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39444"/>
          </a:xfrm>
        </p:spPr>
        <p:txBody>
          <a:bodyPr>
            <a:normAutofit/>
          </a:bodyPr>
          <a:lstStyle/>
          <a:p>
            <a:r>
              <a:rPr lang="ru-RU" dirty="0" smtClean="0"/>
              <a:t>Аутотренинг при работе с профессиональным выгоранием педагогов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6629"/>
            <a:ext cx="2880320" cy="30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Валя\работа\дет сад 451\фото и видео\009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60243"/>
            <a:ext cx="4800000" cy="30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10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9144000" cy="4525963"/>
          </a:xfrm>
        </p:spPr>
        <p:txBody>
          <a:bodyPr/>
          <a:lstStyle/>
          <a:p>
            <a:r>
              <a:rPr lang="ru-RU" dirty="0" smtClean="0"/>
              <a:t>повышают </a:t>
            </a:r>
            <a:r>
              <a:rPr lang="ru-RU" dirty="0"/>
              <a:t>эмоциональный тонус 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увеличивают продуктивность деятельности </a:t>
            </a:r>
          </a:p>
          <a:p>
            <a:r>
              <a:rPr lang="ru-RU" dirty="0" smtClean="0"/>
              <a:t>повышают психическую работоспособность </a:t>
            </a:r>
            <a:endParaRPr lang="ru-RU" dirty="0"/>
          </a:p>
          <a:p>
            <a:r>
              <a:rPr lang="ru-RU" dirty="0" smtClean="0"/>
              <a:t>улучшают способности: </a:t>
            </a:r>
          </a:p>
          <a:p>
            <a:r>
              <a:rPr lang="ru-RU" dirty="0" smtClean="0"/>
              <a:t>воспринимать </a:t>
            </a:r>
            <a:r>
              <a:rPr lang="ru-RU" dirty="0"/>
              <a:t>и анализировать </a:t>
            </a:r>
            <a:r>
              <a:rPr lang="ru-RU" dirty="0" smtClean="0"/>
              <a:t>информацию</a:t>
            </a:r>
          </a:p>
          <a:p>
            <a:r>
              <a:rPr lang="ru-RU" dirty="0" smtClean="0"/>
              <a:t>принимать решения </a:t>
            </a:r>
          </a:p>
          <a:p>
            <a:r>
              <a:rPr lang="ru-RU" dirty="0" smtClean="0"/>
              <a:t>своевременно </a:t>
            </a:r>
            <a:r>
              <a:rPr lang="ru-RU" dirty="0"/>
              <a:t>корректировать свои </a:t>
            </a:r>
            <a:r>
              <a:rPr lang="ru-RU" dirty="0" smtClean="0"/>
              <a:t>действия</a:t>
            </a:r>
          </a:p>
          <a:p>
            <a:r>
              <a:rPr lang="ru-RU" dirty="0" smtClean="0"/>
              <a:t>достигать </a:t>
            </a:r>
            <a:r>
              <a:rPr lang="ru-RU" dirty="0"/>
              <a:t>поставленных </a:t>
            </a:r>
            <a:r>
              <a:rPr lang="ru-RU" dirty="0" smtClean="0"/>
              <a:t>целей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Аутогенные техники: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2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должен </a:t>
            </a:r>
            <a:r>
              <a:rPr lang="ru-RU" dirty="0"/>
              <a:t>быть </a:t>
            </a:r>
            <a:r>
              <a:rPr lang="ru-RU" dirty="0" smtClean="0"/>
              <a:t>чёткий без частицы </a:t>
            </a:r>
            <a:r>
              <a:rPr lang="ru-RU" dirty="0"/>
              <a:t>«не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обязательно </a:t>
            </a:r>
            <a:r>
              <a:rPr lang="ru-RU" dirty="0"/>
              <a:t>соблюдение </a:t>
            </a:r>
            <a:r>
              <a:rPr lang="ru-RU" dirty="0" smtClean="0"/>
              <a:t>последовательности: </a:t>
            </a:r>
            <a:r>
              <a:rPr lang="ru-RU" dirty="0"/>
              <a:t>«хочу — могу — буду — есть»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 хочу быть спокойным и уверенным, я могу быть спокойным и уверенным, я буду спокойным и уверенным, я спокоен и уверен!)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включает </a:t>
            </a:r>
            <a:r>
              <a:rPr lang="ru-RU" dirty="0"/>
              <a:t>формулы, направленные, на регуляцию основных "функциональных областей", с целью вызвать успокоение, ощущение тяжести и тепла в конечностях и во всем </a:t>
            </a:r>
            <a:r>
              <a:rPr lang="ru-RU" dirty="0" smtClean="0"/>
              <a:t>теле</a:t>
            </a:r>
          </a:p>
          <a:p>
            <a:r>
              <a:rPr lang="ru-RU" dirty="0"/>
              <a:t>к</a:t>
            </a:r>
            <a:r>
              <a:rPr lang="ru-RU" dirty="0" smtClean="0"/>
              <a:t>аждая </a:t>
            </a:r>
            <a:r>
              <a:rPr lang="ru-RU" dirty="0"/>
              <a:t>формула должна произносится на </a:t>
            </a:r>
            <a:r>
              <a:rPr lang="ru-RU" dirty="0" smtClean="0"/>
              <a:t>выдохе </a:t>
            </a:r>
            <a:endParaRPr lang="ru-RU" dirty="0"/>
          </a:p>
          <a:p>
            <a:r>
              <a:rPr lang="ru-RU" dirty="0"/>
              <a:t>особое значение при этом имеет принятие максимально удобной </a:t>
            </a:r>
            <a:r>
              <a:rPr lang="ru-RU" dirty="0" smtClean="0"/>
              <a:t>позы </a:t>
            </a:r>
          </a:p>
          <a:p>
            <a:r>
              <a:rPr lang="ru-RU" dirty="0" smtClean="0"/>
              <a:t>аутотренинг </a:t>
            </a:r>
            <a:r>
              <a:rPr lang="ru-RU" dirty="0"/>
              <a:t>может сопровождаться музыкой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Текст аутотренинга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34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54461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11430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7170" name="Picture 2" descr="E:\Валя\работа\дет сад 451\фото и видео\2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8"/>
          <a:stretch/>
        </p:blipFill>
        <p:spPr bwMode="auto">
          <a:xfrm>
            <a:off x="107504" y="116632"/>
            <a:ext cx="4800000" cy="275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Валя\работа\дет сад 451\фото и видео\4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 r="4505"/>
          <a:stretch/>
        </p:blipFill>
        <p:spPr bwMode="auto">
          <a:xfrm>
            <a:off x="5148064" y="278319"/>
            <a:ext cx="3816424" cy="26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Валя\работа\дет сад 451\фото и видео\2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b="10412"/>
          <a:stretch/>
        </p:blipFill>
        <p:spPr bwMode="auto">
          <a:xfrm>
            <a:off x="107504" y="4437112"/>
            <a:ext cx="1605673" cy="18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Валя\работа\дет сад 451\фото и видео\бодифлекс\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6" b="17959"/>
          <a:stretch/>
        </p:blipFill>
        <p:spPr bwMode="auto">
          <a:xfrm>
            <a:off x="6405106" y="3061147"/>
            <a:ext cx="2700000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Валя\работа\дет сад 451\фото и видео\бодифлекс\0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6" b="4032"/>
          <a:stretch/>
        </p:blipFill>
        <p:spPr bwMode="auto">
          <a:xfrm>
            <a:off x="6426438" y="4725144"/>
            <a:ext cx="2700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E:\Валя\работа\дет сад 451\карты\фото и отзывы\1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72185"/>
            <a:ext cx="202398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фотки\nikon\2018-08-28\1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72" y="4437112"/>
            <a:ext cx="1903934" cy="19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Валя\работа\дет сад 451\фото и видео\24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8" b="9111"/>
          <a:stretch/>
        </p:blipFill>
        <p:spPr bwMode="auto">
          <a:xfrm>
            <a:off x="635596" y="2936566"/>
            <a:ext cx="2376264" cy="15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18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ya\Desktop\моя работа\памятки буклеты картинки\картинки\две ча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6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12" y="332656"/>
            <a:ext cx="872226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Как  живёт моя  </a:t>
            </a:r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женщина</a:t>
            </a:r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  <a:p>
            <a:endParaRPr lang="ru-RU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Когда я чувствую </a:t>
            </a:r>
          </a:p>
          <a:p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себя  </a:t>
            </a:r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женщиной?</a:t>
            </a:r>
          </a:p>
          <a:p>
            <a:endParaRPr lang="ru-RU" sz="4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Чего хочет моя  </a:t>
            </a:r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женщина?</a:t>
            </a:r>
          </a:p>
          <a:p>
            <a:endParaRPr lang="ru-RU" sz="4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Что я могу</a:t>
            </a:r>
          </a:p>
          <a:p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сделать  </a:t>
            </a:r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для этого?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6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3" y="116632"/>
            <a:ext cx="78488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       Женские роли</a:t>
            </a:r>
          </a:p>
          <a:p>
            <a:pPr algn="ctr"/>
            <a:endParaRPr lang="ru-RU" sz="40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первичные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 вторичные </a:t>
            </a:r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23728" y="692696"/>
            <a:ext cx="864096" cy="79208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692696"/>
            <a:ext cx="1152128" cy="792088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58871813"/>
              </p:ext>
            </p:extLst>
          </p:nvPr>
        </p:nvGraphicFramePr>
        <p:xfrm>
          <a:off x="-60176" y="22703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3645024"/>
            <a:ext cx="36968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Женщина</a:t>
            </a: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Жена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Моя профессиональная часть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4839" y="390371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Мать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34912244"/>
              </p:ext>
            </p:extLst>
          </p:nvPr>
        </p:nvGraphicFramePr>
        <p:xfrm>
          <a:off x="3995936" y="224104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436096" y="435401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</a:t>
            </a:r>
            <a:r>
              <a:rPr lang="ru-RU" dirty="0" smtClean="0">
                <a:latin typeface="Arial Black" panose="020B0A04020102020204" pitchFamily="34" charset="0"/>
              </a:rPr>
              <a:t>одруга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0396" y="3251309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</a:t>
            </a:r>
            <a:r>
              <a:rPr lang="ru-RU" dirty="0" smtClean="0">
                <a:latin typeface="Arial Black" panose="020B0A04020102020204" pitchFamily="34" charset="0"/>
              </a:rPr>
              <a:t>естра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3403" y="3073955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Бабушка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Заголовок 3"/>
          <p:cNvSpPr>
            <a:spLocks noGrp="1"/>
          </p:cNvSpPr>
          <p:nvPr>
            <p:ph type="title"/>
          </p:nvPr>
        </p:nvSpPr>
        <p:spPr>
          <a:xfrm>
            <a:off x="179388" y="2060575"/>
            <a:ext cx="8785225" cy="381635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800" b="1" dirty="0" smtClean="0">
                <a:solidFill>
                  <a:srgbClr val="0D0D0D"/>
                </a:solidFill>
              </a:rPr>
              <a:t>Итоги работы </a:t>
            </a:r>
            <a:r>
              <a:rPr lang="ru-RU" altLang="ru-RU" sz="2800" b="1" u="sng" dirty="0" smtClean="0">
                <a:solidFill>
                  <a:srgbClr val="0D0D0D"/>
                </a:solidFill>
              </a:rPr>
              <a:t>с педагогами в 2017-2018 </a:t>
            </a:r>
            <a:r>
              <a:rPr lang="ru-RU" altLang="ru-RU" sz="2800" b="1" u="sng" dirty="0" err="1" smtClean="0">
                <a:solidFill>
                  <a:srgbClr val="0D0D0D"/>
                </a:solidFill>
              </a:rPr>
              <a:t>уч.году</a:t>
            </a:r>
            <a:r>
              <a:rPr lang="ru-RU" altLang="ru-RU" sz="2000" b="1" u="sng" dirty="0" smtClean="0">
                <a:solidFill>
                  <a:srgbClr val="0D0D0D"/>
                </a:solidFill>
              </a:rPr>
              <a:t/>
            </a:r>
            <a:br>
              <a:rPr lang="ru-RU" altLang="ru-RU" sz="2000" b="1" u="sng" dirty="0" smtClean="0">
                <a:solidFill>
                  <a:srgbClr val="0D0D0D"/>
                </a:solidFill>
              </a:rPr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В рамках своего проекта «Психофизическое благополучие педагогов в ДОУ» 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с октября 2017 г. по март 2018 г. проведено 43 занятия оздоровительной дыхательной гимнастикой «</a:t>
            </a:r>
            <a:r>
              <a:rPr lang="ru-RU" altLang="ru-RU" sz="2000" b="1" dirty="0" err="1" smtClean="0"/>
              <a:t>Бодифлекс</a:t>
            </a:r>
            <a:r>
              <a:rPr lang="ru-RU" altLang="ru-RU" sz="2000" b="1" dirty="0" smtClean="0"/>
              <a:t>» и столько же мастер-классов личностного роста. А также 7 психологических тренингов с применением метафорических карт.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Организованы </a:t>
            </a:r>
            <a:r>
              <a:rPr lang="ru-RU" altLang="ru-RU" sz="2000" b="1" dirty="0" err="1" smtClean="0"/>
              <a:t>общесадовские</a:t>
            </a:r>
            <a:r>
              <a:rPr lang="ru-RU" altLang="ru-RU" sz="2000" b="1" dirty="0" smtClean="0"/>
              <a:t> семинары (о методах </a:t>
            </a:r>
            <a:r>
              <a:rPr lang="ru-RU" altLang="ru-RU" sz="2000" b="1" dirty="0" err="1" smtClean="0"/>
              <a:t>саморегуляции</a:t>
            </a:r>
            <a:r>
              <a:rPr lang="ru-RU" altLang="ru-RU" sz="2000" b="1" dirty="0" smtClean="0"/>
              <a:t> и релаксации при СЭВ, личностно-ориентированная модель обучения, аутотренинг при работе с СЭВ)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Проведено 145 индивидуальных консультаций с педагогами.</a:t>
            </a:r>
            <a:br>
              <a:rPr lang="ru-RU" altLang="ru-RU" sz="2000" b="1" dirty="0" smtClean="0"/>
            </a:br>
            <a:r>
              <a:rPr lang="ru-RU" altLang="ru-RU" sz="2000" b="1" dirty="0">
                <a:solidFill>
                  <a:srgbClr val="0D0D0D"/>
                </a:solidFill>
              </a:rPr>
              <a:t/>
            </a:r>
            <a:br>
              <a:rPr lang="ru-RU" altLang="ru-RU" sz="2000" b="1" dirty="0">
                <a:solidFill>
                  <a:srgbClr val="0D0D0D"/>
                </a:solidFill>
              </a:rPr>
            </a:br>
            <a:r>
              <a:rPr lang="ru-RU" altLang="ru-RU" sz="2000" b="1" dirty="0">
                <a:solidFill>
                  <a:srgbClr val="0D0D0D"/>
                </a:solidFill>
              </a:rPr>
              <a:t/>
            </a:r>
            <a:br>
              <a:rPr lang="ru-RU" altLang="ru-RU" sz="2000" b="1" dirty="0">
                <a:solidFill>
                  <a:srgbClr val="0D0D0D"/>
                </a:solidFill>
              </a:rPr>
            </a:br>
            <a:r>
              <a:rPr lang="ru-RU" altLang="ru-RU" sz="2000" b="1" dirty="0">
                <a:solidFill>
                  <a:srgbClr val="0D0D0D"/>
                </a:solidFill>
              </a:rPr>
              <a:t>•	Стабилизация психоэмоционального состояния педагога.</a:t>
            </a:r>
            <a:br>
              <a:rPr lang="ru-RU" altLang="ru-RU" sz="2000" b="1" dirty="0">
                <a:solidFill>
                  <a:srgbClr val="0D0D0D"/>
                </a:solidFill>
              </a:rPr>
            </a:br>
            <a:r>
              <a:rPr lang="ru-RU" altLang="ru-RU" sz="2000" b="1" dirty="0">
                <a:solidFill>
                  <a:srgbClr val="0D0D0D"/>
                </a:solidFill>
              </a:rPr>
              <a:t>•	Совершенствование личностного и профессионального роста.</a:t>
            </a:r>
            <a:br>
              <a:rPr lang="ru-RU" altLang="ru-RU" sz="2000" b="1" dirty="0">
                <a:solidFill>
                  <a:srgbClr val="0D0D0D"/>
                </a:solidFill>
              </a:rPr>
            </a:br>
            <a:r>
              <a:rPr lang="ru-RU" altLang="ru-RU" sz="2000" b="1" dirty="0">
                <a:solidFill>
                  <a:srgbClr val="0D0D0D"/>
                </a:solidFill>
              </a:rPr>
              <a:t>•	Повышение стрессоустойчивости и работоспособности.</a:t>
            </a:r>
            <a:br>
              <a:rPr lang="ru-RU" altLang="ru-RU" sz="2000" b="1" dirty="0">
                <a:solidFill>
                  <a:srgbClr val="0D0D0D"/>
                </a:solidFill>
              </a:rPr>
            </a:br>
            <a:r>
              <a:rPr lang="ru-RU" altLang="ru-RU" sz="2000" b="1" dirty="0">
                <a:solidFill>
                  <a:srgbClr val="0D0D0D"/>
                </a:solidFill>
              </a:rPr>
              <a:t>•	Профилактика эмоционального выгорания.</a:t>
            </a: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endParaRPr lang="ru-RU" altLang="ru-RU" sz="2000" b="1" dirty="0" smtClean="0"/>
          </a:p>
        </p:txBody>
      </p:sp>
      <p:sp>
        <p:nvSpPr>
          <p:cNvPr id="45060" name="Объект 2"/>
          <p:cNvSpPr>
            <a:spLocks noGrp="1"/>
          </p:cNvSpPr>
          <p:nvPr>
            <p:ph sz="half" idx="1"/>
          </p:nvPr>
        </p:nvSpPr>
        <p:spPr>
          <a:xfrm>
            <a:off x="539750" y="7100888"/>
            <a:ext cx="8064500" cy="11509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altLang="ru-RU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03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6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17107338"/>
              </p:ext>
            </p:extLst>
          </p:nvPr>
        </p:nvGraphicFramePr>
        <p:xfrm>
          <a:off x="0" y="0"/>
          <a:ext cx="914400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5205759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ranklin Gothic Heavy" panose="020B0903020102020204" pitchFamily="34" charset="0"/>
              </a:rPr>
              <a:t>Чтобы </a:t>
            </a:r>
            <a:r>
              <a:rPr lang="ru-RU" sz="2400" dirty="0">
                <a:latin typeface="Franklin Gothic Heavy" panose="020B0903020102020204" pitchFamily="34" charset="0"/>
              </a:rPr>
              <a:t>это колесо крутилось-должен быть баланс. </a:t>
            </a:r>
            <a:endParaRPr lang="ru-RU" sz="2400" dirty="0" smtClean="0">
              <a:latin typeface="Franklin Gothic Heavy" panose="020B0903020102020204" pitchFamily="34" charset="0"/>
            </a:endParaRPr>
          </a:p>
          <a:p>
            <a:r>
              <a:rPr lang="ru-RU" sz="2400" dirty="0" smtClean="0">
                <a:latin typeface="Franklin Gothic Heavy" panose="020B0903020102020204" pitchFamily="34" charset="0"/>
              </a:rPr>
              <a:t>Если </a:t>
            </a:r>
            <a:r>
              <a:rPr lang="ru-RU" sz="2400" dirty="0">
                <a:latin typeface="Franklin Gothic Heavy" panose="020B0903020102020204" pitchFamily="34" charset="0"/>
              </a:rPr>
              <a:t>одной из ролей вы уделяете больше внимания, </a:t>
            </a:r>
            <a:r>
              <a:rPr lang="ru-RU" sz="24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значит именно сейчас осознайте </a:t>
            </a:r>
            <a:r>
              <a:rPr lang="ru-RU" sz="2400" dirty="0">
                <a:latin typeface="Franklin Gothic Heavy" panose="020B0903020102020204" pitchFamily="34" charset="0"/>
              </a:rPr>
              <a:t>этот факт </a:t>
            </a:r>
            <a:r>
              <a:rPr lang="ru-RU" sz="2400" dirty="0" smtClean="0">
                <a:latin typeface="Franklin Gothic Heavy" panose="020B0903020102020204" pitchFamily="34" charset="0"/>
              </a:rPr>
              <a:t>и</a:t>
            </a:r>
          </a:p>
          <a:p>
            <a:r>
              <a:rPr lang="ru-RU" sz="2400" dirty="0" smtClean="0">
                <a:latin typeface="Franklin Gothic Heavy" panose="020B0903020102020204" pitchFamily="34" charset="0"/>
              </a:rPr>
              <a:t>начните </a:t>
            </a:r>
            <a:r>
              <a:rPr lang="ru-RU" sz="2400" dirty="0">
                <a:latin typeface="Franklin Gothic Heavy" panose="020B0903020102020204" pitchFamily="34" charset="0"/>
              </a:rPr>
              <a:t>больше времени уделять другим ролям.</a:t>
            </a:r>
          </a:p>
        </p:txBody>
      </p:sp>
    </p:spTree>
    <p:extLst>
      <p:ext uri="{BB962C8B-B14F-4D97-AF65-F5344CB8AC3E}">
        <p14:creationId xmlns:p14="http://schemas.microsoft.com/office/powerpoint/2010/main" val="2079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6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975" y="620688"/>
            <a:ext cx="861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540454"/>
                </a:solidFill>
                <a:latin typeface="Arial Black" panose="020B0A04020102020204" pitchFamily="34" charset="0"/>
              </a:rPr>
              <a:t>Я чувствую себя полноценной!!!</a:t>
            </a:r>
            <a:endParaRPr lang="ru-RU" sz="3600" dirty="0">
              <a:solidFill>
                <a:srgbClr val="54045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54932"/>
            <a:ext cx="92480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421C68"/>
                </a:solidFill>
                <a:latin typeface="Arial Black" panose="020B0A04020102020204" pitchFamily="34" charset="0"/>
              </a:rPr>
              <a:t> Я сама, Моё Я – на первом месте!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421C68"/>
                </a:solidFill>
                <a:latin typeface="Arial Black" panose="020B0A04020102020204" pitchFamily="34" charset="0"/>
              </a:rPr>
              <a:t> Моё дело – мой профессионал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421C68"/>
                </a:solidFill>
                <a:latin typeface="Arial Black" panose="020B0A04020102020204" pitchFamily="34" charset="0"/>
              </a:rPr>
              <a:t> Муж, мужчина –</a:t>
            </a:r>
            <a:r>
              <a:rPr lang="ru-RU" sz="3200" dirty="0">
                <a:solidFill>
                  <a:srgbClr val="421C68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rgbClr val="421C68"/>
                </a:solidFill>
                <a:latin typeface="Arial Black" panose="020B0A04020102020204" pitchFamily="34" charset="0"/>
              </a:rPr>
              <a:t>моя жена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421C68"/>
                </a:solidFill>
                <a:latin typeface="Arial Black" panose="020B0A04020102020204" pitchFamily="34" charset="0"/>
              </a:rPr>
              <a:t> Дети –</a:t>
            </a:r>
            <a:r>
              <a:rPr lang="ru-RU" sz="3200" dirty="0">
                <a:solidFill>
                  <a:srgbClr val="421C68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rgbClr val="421C68"/>
                </a:solidFill>
                <a:latin typeface="Arial Black" panose="020B0A04020102020204" pitchFamily="34" charset="0"/>
              </a:rPr>
              <a:t>моя мама для детей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421C68"/>
                </a:solidFill>
                <a:latin typeface="Arial Black" panose="020B0A04020102020204" pitchFamily="34" charset="0"/>
              </a:rPr>
              <a:t> Родители –</a:t>
            </a:r>
            <a:r>
              <a:rPr lang="ru-RU" sz="3200" dirty="0">
                <a:solidFill>
                  <a:srgbClr val="421C68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rgbClr val="421C68"/>
                </a:solidFill>
                <a:latin typeface="Arial Black" panose="020B0A04020102020204" pitchFamily="34" charset="0"/>
              </a:rPr>
              <a:t>моя дочь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rgbClr val="421C68"/>
                </a:solidFill>
                <a:latin typeface="Arial Black" panose="020B0A04020102020204" pitchFamily="34" charset="0"/>
              </a:rPr>
              <a:t> Родственники –моя внучка, бабушка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smtClean="0">
                <a:solidFill>
                  <a:srgbClr val="421C68"/>
                </a:solidFill>
                <a:latin typeface="Arial Black" panose="020B0A04020102020204" pitchFamily="34" charset="0"/>
              </a:rPr>
              <a:t> Друзья</a:t>
            </a:r>
            <a:r>
              <a:rPr lang="ru-RU" sz="3200" dirty="0" smtClean="0">
                <a:solidFill>
                  <a:srgbClr val="421C68"/>
                </a:solidFill>
                <a:latin typeface="Arial Black" panose="020B0A04020102020204" pitchFamily="34" charset="0"/>
              </a:rPr>
              <a:t>, соседи –</a:t>
            </a:r>
            <a:r>
              <a:rPr lang="ru-RU" sz="3200" dirty="0">
                <a:solidFill>
                  <a:srgbClr val="421C68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rgbClr val="421C68"/>
                </a:solidFill>
                <a:latin typeface="Arial Black" panose="020B0A04020102020204" pitchFamily="34" charset="0"/>
              </a:rPr>
              <a:t>моя подруга</a:t>
            </a:r>
          </a:p>
        </p:txBody>
      </p:sp>
    </p:spTree>
    <p:extLst>
      <p:ext uri="{BB962C8B-B14F-4D97-AF65-F5344CB8AC3E}">
        <p14:creationId xmlns:p14="http://schemas.microsoft.com/office/powerpoint/2010/main" val="36979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alya\Desktop\166494-15037824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lya\Desktop\lubit_seb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965" r="12534" b="-2035"/>
          <a:stretch/>
        </p:blipFill>
        <p:spPr bwMode="auto">
          <a:xfrm flipH="1">
            <a:off x="0" y="3908648"/>
            <a:ext cx="1609725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8599" y="1196752"/>
            <a:ext cx="669125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Полюбить самого себя- это </a:t>
            </a:r>
          </a:p>
          <a:p>
            <a:pPr algn="ctr"/>
            <a:r>
              <a:rPr lang="ru-RU" sz="32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самое важное из того, что </a:t>
            </a:r>
          </a:p>
          <a:p>
            <a:pPr algn="ctr"/>
            <a:r>
              <a:rPr lang="ru-RU" sz="32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Вы можете сделать.</a:t>
            </a:r>
          </a:p>
          <a:p>
            <a:pPr algn="ctr"/>
            <a:r>
              <a:rPr lang="ru-RU" sz="32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 Потому что, любя себя, </a:t>
            </a:r>
          </a:p>
          <a:p>
            <a:pPr algn="ctr"/>
            <a:r>
              <a:rPr lang="ru-RU" sz="32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Вы не сможете никого </a:t>
            </a:r>
          </a:p>
          <a:p>
            <a:pPr algn="ctr"/>
            <a:r>
              <a:rPr lang="ru-RU" sz="32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обидеть – ни себя, </a:t>
            </a:r>
          </a:p>
          <a:p>
            <a:pPr algn="ctr"/>
            <a:r>
              <a:rPr lang="ru-RU" sz="32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ни кого-то другого.</a:t>
            </a:r>
            <a:endParaRPr lang="ru-RU" sz="3200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ya\Desktop\FB-1200x628-Kak-Ptinyat-i-polubit-sebya-630x3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30571" y="135435"/>
            <a:ext cx="94051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Полюбите себя без всяких «НО». Всё отрицательное в нас и в жизни – это</a:t>
            </a:r>
          </a:p>
          <a:p>
            <a:pPr algn="ctr"/>
            <a:r>
              <a:rPr lang="ru-RU" b="1" dirty="0">
                <a:latin typeface="Comic Sans MS" panose="030F0702030302020204" pitchFamily="66" charset="0"/>
              </a:rPr>
              <a:t>в</a:t>
            </a:r>
            <a:r>
              <a:rPr lang="ru-RU" b="1" dirty="0" smtClean="0">
                <a:latin typeface="Comic Sans MS" panose="030F0702030302020204" pitchFamily="66" charset="0"/>
              </a:rPr>
              <a:t>сего лишь часть «грандиозного общего плана»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Будьте счастливы от того, что Вы живы и сейчас здесь – в этом мире!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Вам предстоит провести в компании самого себя целую жизнь!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И до тех пор, пока Вы не полюбите маленького ребёнка внутри себя, 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другим людям будет очень трудно полюбить Вас.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Примите себя без всяких условий и с открытым сердцем.</a:t>
            </a:r>
          </a:p>
          <a:p>
            <a:pPr algn="ctr"/>
            <a:endParaRPr lang="ru-RU" b="1" dirty="0"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Роман с самим собой – вечен…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Любите семью внутри Вас: ребёнка, родителя и годы, которые их разделяют.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Если Вы хотите наполненной впечатлениями жизни, 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обратитесь за помощью к своему внутреннему ребёнку. 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Он научит Вас жить радостно!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02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967633_getImage__2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295275"/>
            <a:ext cx="3582838" cy="2169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714356"/>
            <a:ext cx="353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DA2BF">
                    <a:lumMod val="75000"/>
                  </a:srgbClr>
                </a:solidFill>
              </a:rPr>
              <a:t>      УСПЕХОВ!!!</a:t>
            </a:r>
            <a:endParaRPr lang="ru-RU" sz="3600" dirty="0">
              <a:solidFill>
                <a:srgbClr val="2DA2BF">
                  <a:lumMod val="75000"/>
                </a:srgbClr>
              </a:solidFill>
            </a:endParaRPr>
          </a:p>
        </p:txBody>
      </p:sp>
      <p:pic>
        <p:nvPicPr>
          <p:cNvPr id="6146" name="Picture 2" descr="E:\фотки\nikon\2018-08-28\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" y="332656"/>
            <a:ext cx="505856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5229200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Благодарю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за внимание!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" y="0"/>
            <a:ext cx="9156420" cy="6858000"/>
          </a:xfrm>
          <a:prstGeom prst="rect">
            <a:avLst/>
          </a:prstGeom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01122" cy="774720"/>
          </a:xfrm>
        </p:spPr>
        <p:txBody>
          <a:bodyPr>
            <a:normAutofit fontScale="90000"/>
          </a:bodyPr>
          <a:lstStyle/>
          <a:p>
            <a:pPr algn="ctr"/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0" y="4581128"/>
            <a:ext cx="8964488" cy="18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"Чтобы   озарять   светом   других,</a:t>
            </a:r>
          </a:p>
          <a:p>
            <a:pPr algn="ctr"/>
            <a:r>
              <a:rPr lang="ru-RU" sz="1400" i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нужно   носить   солнце   в   себе"</a:t>
            </a:r>
            <a:endParaRPr lang="ru-RU" sz="1400" i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pic>
        <p:nvPicPr>
          <p:cNvPr id="2052" name="Picture 4" descr="C:\Users\Valya\Desktop\дет сад 451\выступление для педагогов\солнце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98" y="228600"/>
            <a:ext cx="52565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424936" cy="591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Какие направления работы психолога Вы считаете приоритетными в данном образовательном учреждении?</a:t>
            </a:r>
            <a:endParaRPr lang="ru-RU" sz="1600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Сотрудничество с педагогами</a:t>
            </a:r>
            <a:endParaRPr lang="ru-RU" sz="1600" u="sng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Диагностика развития личности ребёнка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Коррекционно-развивающая работа с детьми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Взаимодействие с родителями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Исследовательская и проектная деятельность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Экспертное направление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деятельности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Какую форму работы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психолога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Вы считаете наиболее эффективной в ДОУ?</a:t>
            </a:r>
            <a:endParaRPr lang="ru-RU" b="1" dirty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Выступления на педагогических советах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Тематические лекции с презентациями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Тренинги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Творческие занятия, конкурсы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Деловые игры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u="sng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Мастер-классы по методам и приёмам</a:t>
            </a:r>
            <a:endParaRPr lang="ru-RU" sz="1400" u="sng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Круглые столы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Памятки, буклеты с рекомендациями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Семинары-практикумы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Психолого-педагогические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консилиумы</a:t>
            </a:r>
            <a:endParaRPr lang="ru-RU" sz="1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04501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</a:rPr>
              <a:t>Результаты диагностики педагогов: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692696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Современнная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диагностики 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эмоционального выгорания 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показала </a:t>
            </a:r>
            <a:r>
              <a:rPr lang="ru-RU" sz="2800" b="1" u="sng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заняться </a:t>
            </a:r>
          </a:p>
          <a:p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профилактикой профессионального выгорания.</a:t>
            </a:r>
          </a:p>
          <a:p>
            <a:pPr lvl="0"/>
            <a:endParaRPr lang="ru-RU" sz="2400" b="1" u="sng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u="sng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педагогов:</a:t>
            </a:r>
          </a:p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приоритетным направлением 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это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педагогами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форме методической работы, </a:t>
            </a:r>
          </a:p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именно в форме мастер-классов.</a:t>
            </a:r>
          </a:p>
          <a:p>
            <a:endParaRPr 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141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57200" y="2204864"/>
            <a:ext cx="8229600" cy="46195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ru-RU" sz="4400" b="1" dirty="0" smtClean="0">
                <a:solidFill>
                  <a:prstClr val="white">
                    <a:lumMod val="95000"/>
                  </a:prstClr>
                </a:solidFill>
              </a:rPr>
              <a:t> </a:t>
            </a:r>
            <a:endParaRPr lang="ru-RU" sz="4400" dirty="0" smtClean="0">
              <a:solidFill>
                <a:prstClr val="white">
                  <a:lumMod val="95000"/>
                </a:prst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61393"/>
            <a:ext cx="35274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8356" y="1484784"/>
            <a:ext cx="8507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prstClr val="white"/>
                </a:solidFill>
              </a:rPr>
              <a:t>– главный </a:t>
            </a:r>
            <a:r>
              <a:rPr lang="ru-RU" sz="4400" b="1" dirty="0" smtClean="0">
                <a:solidFill>
                  <a:prstClr val="white"/>
                </a:solidFill>
              </a:rPr>
              <a:t>ресурс </a:t>
            </a:r>
            <a:r>
              <a:rPr lang="ru-RU" sz="4400" b="1" dirty="0">
                <a:solidFill>
                  <a:prstClr val="white"/>
                </a:solidFill>
              </a:rPr>
              <a:t>инклюзивного образования </a:t>
            </a:r>
            <a:r>
              <a:rPr lang="ru-RU" sz="4400" b="1" dirty="0" smtClean="0">
                <a:solidFill>
                  <a:prstClr val="white"/>
                </a:solidFill>
              </a:rPr>
              <a:t>– это Педагоги </a:t>
            </a:r>
            <a:endParaRPr lang="ru-RU" sz="44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800" y="188640"/>
            <a:ext cx="8950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Работа с педагогическим  коллективом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7425" y="3285331"/>
            <a:ext cx="580800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Именно поэтому </a:t>
            </a:r>
          </a:p>
          <a:p>
            <a:r>
              <a:rPr lang="ru-RU" sz="3200" b="1" dirty="0" smtClean="0">
                <a:solidFill>
                  <a:prstClr val="white"/>
                </a:solidFill>
              </a:rPr>
              <a:t>организована работа </a:t>
            </a:r>
          </a:p>
          <a:p>
            <a:r>
              <a:rPr lang="ru-RU" sz="3200" b="1" dirty="0" smtClean="0">
                <a:solidFill>
                  <a:prstClr val="white"/>
                </a:solidFill>
              </a:rPr>
              <a:t>по профилактике </a:t>
            </a:r>
          </a:p>
          <a:p>
            <a:r>
              <a:rPr lang="ru-RU" sz="3200" b="1" dirty="0" smtClean="0">
                <a:solidFill>
                  <a:prstClr val="white"/>
                </a:solidFill>
              </a:rPr>
              <a:t>профессионального выгорания</a:t>
            </a:r>
          </a:p>
          <a:p>
            <a:r>
              <a:rPr lang="ru-RU" sz="3200" b="1" dirty="0" smtClean="0">
                <a:solidFill>
                  <a:prstClr val="white"/>
                </a:solidFill>
              </a:rPr>
              <a:t>С использованием </a:t>
            </a:r>
          </a:p>
          <a:p>
            <a:r>
              <a:rPr lang="ru-RU" sz="3200" b="1" dirty="0" err="1" smtClean="0">
                <a:solidFill>
                  <a:prstClr val="white"/>
                </a:solidFill>
              </a:rPr>
              <a:t>здоровьесберегающих</a:t>
            </a:r>
            <a:r>
              <a:rPr lang="ru-RU" sz="3200" b="1" dirty="0" smtClean="0">
                <a:solidFill>
                  <a:prstClr val="white"/>
                </a:solidFill>
              </a:rPr>
              <a:t> </a:t>
            </a:r>
          </a:p>
          <a:p>
            <a:r>
              <a:rPr lang="ru-RU" sz="3200" b="1" dirty="0">
                <a:solidFill>
                  <a:prstClr val="white"/>
                </a:solidFill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</a:rPr>
              <a:t>                                 технологий</a:t>
            </a:r>
          </a:p>
          <a:p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05874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3" name="Picture 4" descr="71609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62880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Здоровьесберегающие</a:t>
            </a:r>
            <a:r>
              <a:rPr lang="ru-RU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технологии: </a:t>
            </a:r>
          </a:p>
          <a:p>
            <a:pPr algn="just"/>
            <a:r>
              <a:rPr lang="ru-RU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Педагогами отрабатывались техники саморегуляции в форме мастер-классов на педагогических советах.</a:t>
            </a:r>
          </a:p>
          <a:p>
            <a:pPr algn="just"/>
            <a:r>
              <a:rPr lang="ru-RU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Проходили занятия дыхательной гимнастикой «</a:t>
            </a:r>
            <a:r>
              <a:rPr lang="ru-RU" sz="24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Бодифлекс</a:t>
            </a:r>
            <a:r>
              <a:rPr lang="ru-RU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», в ходе которой кровь насыщается кислородом и снижается </a:t>
            </a:r>
          </a:p>
          <a:p>
            <a:pPr algn="just"/>
            <a:r>
              <a:rPr lang="ru-RU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в</a:t>
            </a:r>
            <a:r>
              <a:rPr lang="ru-RU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оздействие любых</a:t>
            </a:r>
          </a:p>
          <a:p>
            <a:pPr algn="just"/>
            <a:r>
              <a:rPr lang="ru-RU" sz="24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стрессовых ситуаций.</a:t>
            </a:r>
            <a:endParaRPr lang="ru-RU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FFFF00"/>
                </a:solidFill>
              </a:rPr>
              <a:t>"Здоровье каждому человеку дает физкультура, закаливание, </a:t>
            </a:r>
            <a:r>
              <a:rPr lang="ru-RU" sz="2800" b="1" i="1" dirty="0" smtClean="0">
                <a:solidFill>
                  <a:srgbClr val="FFFF00"/>
                </a:solidFill>
              </a:rPr>
              <a:t>здоровый </a:t>
            </a:r>
            <a:r>
              <a:rPr lang="ru-RU" sz="2800" b="1" i="1" dirty="0">
                <a:solidFill>
                  <a:srgbClr val="FFFF00"/>
                </a:solidFill>
              </a:rPr>
              <a:t>образ жизни!" </a:t>
            </a:r>
            <a:br>
              <a:rPr lang="ru-RU" sz="2800" b="1" i="1" dirty="0">
                <a:solidFill>
                  <a:srgbClr val="FFFF00"/>
                </a:solidFill>
              </a:rPr>
            </a:br>
            <a:r>
              <a:rPr lang="ru-RU" sz="2800" b="1" i="1" dirty="0">
                <a:solidFill>
                  <a:srgbClr val="FFFF00"/>
                </a:solidFill>
              </a:rPr>
              <a:t>Ученый, академик </a:t>
            </a:r>
            <a:r>
              <a:rPr lang="ru-RU" sz="2800" b="1" i="1" dirty="0" err="1">
                <a:solidFill>
                  <a:srgbClr val="FFFF00"/>
                </a:solidFill>
              </a:rPr>
              <a:t>Н.М.Амосов</a:t>
            </a:r>
            <a:r>
              <a:rPr lang="ru-RU" sz="2800" b="1" i="1" dirty="0">
                <a:solidFill>
                  <a:srgbClr val="FFFF00"/>
                </a:solidFill>
              </a:rPr>
              <a:t>  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Valya\Desktop\дет сад 451\выступление для педагогов\бодифлекс\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54" y="3573016"/>
            <a:ext cx="22860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alya\Desktop\дет сад 451\выступление для педагогов\бодифлекс\BodyFlex_1-84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81003"/>
            <a:ext cx="2361227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93242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3" name="Picture 4" descr="71609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FFFF00"/>
                </a:solidFill>
              </a:rPr>
              <a:t> 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196" name="Picture 4" descr="C:\Users\Valya\Desktop\дет сад 451\выступление для педагогов\бодифлекс\bodyflex-arhangelsk-30-09-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8" y="404664"/>
            <a:ext cx="8101473" cy="55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Valya\Desktop\дет сад 451\выступление для педагогов\бодифлекс\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7" y="4941168"/>
            <a:ext cx="8101473" cy="18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86735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3" name="Picture 4" descr="71609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5846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потрясают!!!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общее оздоровление организма без изнурительных тренировок. </a:t>
            </a:r>
          </a:p>
          <a:p>
            <a:r>
              <a:rPr lang="ru-RU" sz="2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Бодифдекс</a:t>
            </a:r>
            <a:r>
              <a:rPr lang="ru-RU" sz="2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лучший из имеющихся на рынке катализаторов, которые поддерживают иммунную систему на пике активности.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 творит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чудеса!!!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самочувствие, ускоряется процесс метаболизма, что приводит к потере лишних объемов и веса, благотворно влияет на интенсивность сокращения мышц желудка, что приводит к уменьшению количества потребляемой пищи. </a:t>
            </a:r>
          </a:p>
          <a:p>
            <a:pPr algn="just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омолаживается!!!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усиливается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лимфоток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способствует ускоренному выводу шлаков и  токсинов, увеличивается общая гибкость тела.</a:t>
            </a:r>
          </a:p>
        </p:txBody>
      </p:sp>
    </p:spTree>
    <p:extLst>
      <p:ext uri="{BB962C8B-B14F-4D97-AF65-F5344CB8AC3E}">
        <p14:creationId xmlns:p14="http://schemas.microsoft.com/office/powerpoint/2010/main" val="1005181015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767</Words>
  <Application>Microsoft Office PowerPoint</Application>
  <PresentationFormat>Экран (4:3)</PresentationFormat>
  <Paragraphs>149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Тема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Открытая</vt:lpstr>
      <vt:lpstr>1_Открытая</vt:lpstr>
      <vt:lpstr>2_Открытая</vt:lpstr>
      <vt:lpstr>3_Открытая</vt:lpstr>
      <vt:lpstr>Документ</vt:lpstr>
      <vt:lpstr>педагог – психолог МКДОУ № 451 Валентина Николаевна Кель</vt:lpstr>
      <vt:lpstr>Итоги работы с педагогами в 2017-2018 уч.году  В рамках своего проекта «Психофизическое благополучие педагогов в ДОУ»  с октября 2017 г. по март 2018 г. проведено 43 занятия оздоровительной дыхательной гимнастикой «Бодифлекс» и столько же мастер-классов личностного роста. А также 7 психологических тренингов с применением метафорических карт.  Организованы общесадовские семинары (о методах саморегуляции и релаксации при СЭВ, личностно-ориентированная модель обучения, аутотренинг при работе с СЭВ)  Проведено 145 индивидуальных консультаций с педагогами.   • Стабилизация психоэмоционального состояния педагога. • Совершенствование личностного и профессионального роста. • Повышение стрессоустойчивости и работоспособности. • Профилактика эмоционального выгорания.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Аутотренинг при работе с профессиональным выгоранием педагогов</vt:lpstr>
      <vt:lpstr>Аутогенные техники:</vt:lpstr>
      <vt:lpstr>Текст аутотренинга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Valya</dc:creator>
  <cp:lastModifiedBy>R</cp:lastModifiedBy>
  <cp:revision>63</cp:revision>
  <cp:lastPrinted>2017-11-06T12:24:25Z</cp:lastPrinted>
  <dcterms:created xsi:type="dcterms:W3CDTF">2017-11-06T08:20:56Z</dcterms:created>
  <dcterms:modified xsi:type="dcterms:W3CDTF">2019-11-06T16:01:35Z</dcterms:modified>
</cp:coreProperties>
</file>