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0" r:id="rId4"/>
    <p:sldId id="268" r:id="rId5"/>
    <p:sldId id="261" r:id="rId6"/>
    <p:sldId id="263" r:id="rId7"/>
    <p:sldId id="265" r:id="rId8"/>
    <p:sldId id="266" r:id="rId9"/>
    <p:sldId id="267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http://ogoom.com/uploads/posts/2013-06/ogoom.com_1371543612_pic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43608" y="1124744"/>
            <a:ext cx="77048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Black" panose="020B0A04020102020204" pitchFamily="34" charset="0"/>
              </a:rPr>
              <a:t>Психологические особенности </a:t>
            </a:r>
          </a:p>
          <a:p>
            <a:pPr algn="ctr"/>
            <a:endParaRPr lang="ru-RU" sz="2800" dirty="0">
              <a:latin typeface="Arial Black" panose="020B0A04020102020204" pitchFamily="34" charset="0"/>
            </a:endParaRPr>
          </a:p>
          <a:p>
            <a:pPr algn="ctr"/>
            <a:r>
              <a:rPr lang="ru-RU" sz="2800" dirty="0" smtClean="0">
                <a:latin typeface="Arial Black" panose="020B0A04020102020204" pitchFamily="34" charset="0"/>
              </a:rPr>
              <a:t>детей 4-5 лет</a:t>
            </a:r>
          </a:p>
          <a:p>
            <a:pPr algn="ctr"/>
            <a:endParaRPr lang="ru-RU" dirty="0" smtClean="0">
              <a:latin typeface="Franklin Gothic Heavy" panose="020B0903020102020204" pitchFamily="34" charset="0"/>
            </a:endParaRPr>
          </a:p>
          <a:p>
            <a:pPr algn="ctr"/>
            <a:r>
              <a:rPr lang="ru-RU" dirty="0" smtClean="0">
                <a:latin typeface="Franklin Gothic Heavy" panose="020B0903020102020204" pitchFamily="34" charset="0"/>
              </a:rPr>
              <a:t>Начинается новый этап становления личности ребёнка.</a:t>
            </a:r>
            <a:endParaRPr lang="ru-RU" dirty="0"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55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http://ogoom.com/uploads/posts/2013-06/ogoom.com_1371543612_pic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5894" y="1052736"/>
            <a:ext cx="8748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Ваше внимание!!!</a:t>
            </a:r>
          </a:p>
        </p:txBody>
      </p:sp>
    </p:spTree>
    <p:extLst>
      <p:ext uri="{BB962C8B-B14F-4D97-AF65-F5344CB8AC3E}">
        <p14:creationId xmlns:p14="http://schemas.microsoft.com/office/powerpoint/2010/main" val="1607185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http://ogoom.com/uploads/posts/2013-06/ogoom.com_1371543612_pic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116632"/>
            <a:ext cx="82809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1.Высокая двигательная активность.</a:t>
            </a: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напоминает «вечный двигатель».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в случае ограничения активной двигательной деятельности дети быстро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перевозбуждаются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становятся непослушными  и капризными.</a:t>
            </a: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важно насытить жизнь детей разнообразными подвижными играми и физическими упражнениями.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58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24418"/>
            <a:ext cx="3384376" cy="253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28" y="0"/>
            <a:ext cx="2114228" cy="2114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600200"/>
            <a:ext cx="757118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“Без игры нет и не может быть полноценного умственного развития. Игра – это огромное светлое окно, через которое в духовный мир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ребенка вливается живительный поток представлений, понятий. Игра – это искра, зажигающая огонек пытливости и любознательности”.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                                       В.А. Сухомлинский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8640"/>
            <a:ext cx="18383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425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http://ogoom.com/uploads/posts/2013-06/ogoom.com_1371543612_pic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116632"/>
            <a:ext cx="82089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Десять веских аргументов в пользу игры.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ребёнку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себя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социальную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среду. 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развивает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сенсорику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моторику 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координацию движений.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помогает ребенку понять, как работают вещи, как люди общаются и строят взаимоотношения друг с другом, а также как попробовать себя в новых ролях.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свои физические, социальные, познавательные, художественные и языковые навыки.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стимулирует и развивает творчество и воображение.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воспитывает чувство собственного достоинства, самоконтроля, а также формирует шкалу ценностей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3628682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http://ogoom.com/uploads/posts/2013-06/ogoom.com_1371543612_pic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116632"/>
            <a:ext cx="87484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2.Высокая коммуникативная активность.</a:t>
            </a: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Появляется стремление ребёнка к общению с другими детьми.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Сверстник становится очень значим и интересен. 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сообща  играют и трудятся, увлеченно совместно рисуют и лепят, ссорятся и мирятся, охотно помогают друг другу в трудных ситуациях.</a:t>
            </a:r>
          </a:p>
        </p:txBody>
      </p:sp>
    </p:spTree>
    <p:extLst>
      <p:ext uri="{BB962C8B-B14F-4D97-AF65-F5344CB8AC3E}">
        <p14:creationId xmlns:p14="http://schemas.microsoft.com/office/powerpoint/2010/main" val="4204860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http://ogoom.com/uploads/posts/2013-06/ogoom.com_1371543612_pic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116632"/>
            <a:ext cx="874846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3.Пробуждается интерес к правилам поведения в коллективе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«ябедничества»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Начинаются жалобы детей взрослым (педагогу, родителям)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том, что кто-то делает что-то неправильно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не выполняет требование взрослого.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Ребёнку важно получить от взрослого авторитетное подтверждение правильности своего мнения о правилах поведения в обществе.</a:t>
            </a:r>
          </a:p>
        </p:txBody>
      </p:sp>
    </p:spTree>
    <p:extLst>
      <p:ext uri="{BB962C8B-B14F-4D97-AF65-F5344CB8AC3E}">
        <p14:creationId xmlns:p14="http://schemas.microsoft.com/office/powerpoint/2010/main" val="2122461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http://ogoom.com/uploads/posts/2013-06/ogoom.com_1371543612_pic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116632"/>
            <a:ext cx="87484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.Высокая эмоциональность.</a:t>
            </a: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Появляется потребность в признании, уважении.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пристально и ревниво наблюдают за действиями сверстников, оценивают их и реагируют на оценку яркими эмоциями.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среднем возрасте чаще, чем в других возрастах проявляется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конфликтность, обидчивость, агрессивность.</a:t>
            </a:r>
          </a:p>
        </p:txBody>
      </p:sp>
    </p:spTree>
    <p:extLst>
      <p:ext uri="{BB962C8B-B14F-4D97-AF65-F5344CB8AC3E}">
        <p14:creationId xmlns:p14="http://schemas.microsoft.com/office/powerpoint/2010/main" val="4243141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http://ogoom.com/uploads/posts/2013-06/ogoom.com_1371543612_pic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116632"/>
            <a:ext cx="874846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5.Высокая познавательная активность.</a:t>
            </a: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«почемучек». Любознательность заставляет детей постоянно задавать вопросы взрослым обо всём,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что они видят вокруг.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Замечено, что дети, не получающие от взрослого ответов на волнующие их вопросы, начинают проявлять черты замкнутости, негативизма, упрямства, непослушания по отношению к старшим. </a:t>
            </a:r>
          </a:p>
        </p:txBody>
      </p:sp>
    </p:spTree>
    <p:extLst>
      <p:ext uri="{BB962C8B-B14F-4D97-AF65-F5344CB8AC3E}">
        <p14:creationId xmlns:p14="http://schemas.microsoft.com/office/powerpoint/2010/main" val="3416462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http://ogoom.com/uploads/posts/2013-06/ogoom.com_1371543612_pic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116632"/>
            <a:ext cx="874846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6.Бурное развитие воображения, фантазий.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живёт в мире сказок, волшебства, выдуманных им историй.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как следствие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Появление страхов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расцвета детских страхов. Ребёнок боится сказочных персонажей, темноты, страшных снов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незнакомых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людей, животных.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чувствует себя недостаточно защищенным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большим миром.</a:t>
            </a:r>
          </a:p>
        </p:txBody>
      </p:sp>
    </p:spTree>
    <p:extLst>
      <p:ext uri="{BB962C8B-B14F-4D97-AF65-F5344CB8AC3E}">
        <p14:creationId xmlns:p14="http://schemas.microsoft.com/office/powerpoint/2010/main" val="1045687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440</Words>
  <Application>Microsoft Office PowerPoint</Application>
  <PresentationFormat>Экран (4:3)</PresentationFormat>
  <Paragraphs>52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Valya</dc:creator>
  <cp:lastModifiedBy>R</cp:lastModifiedBy>
  <cp:revision>11</cp:revision>
  <dcterms:created xsi:type="dcterms:W3CDTF">2017-09-19T15:33:26Z</dcterms:created>
  <dcterms:modified xsi:type="dcterms:W3CDTF">2017-09-22T00:01:37Z</dcterms:modified>
</cp:coreProperties>
</file>